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11" r:id="rId2"/>
  </p:sldMasterIdLst>
  <p:notesMasterIdLst>
    <p:notesMasterId r:id="rId57"/>
  </p:notesMasterIdLst>
  <p:handoutMasterIdLst>
    <p:handoutMasterId r:id="rId58"/>
  </p:handoutMasterIdLst>
  <p:sldIdLst>
    <p:sldId id="847" r:id="rId3"/>
    <p:sldId id="848" r:id="rId4"/>
    <p:sldId id="849" r:id="rId5"/>
    <p:sldId id="904" r:id="rId6"/>
    <p:sldId id="777" r:id="rId7"/>
    <p:sldId id="902" r:id="rId8"/>
    <p:sldId id="903" r:id="rId9"/>
    <p:sldId id="853" r:id="rId10"/>
    <p:sldId id="858" r:id="rId11"/>
    <p:sldId id="859" r:id="rId12"/>
    <p:sldId id="860" r:id="rId13"/>
    <p:sldId id="844" r:id="rId14"/>
    <p:sldId id="845" r:id="rId15"/>
    <p:sldId id="846" r:id="rId16"/>
    <p:sldId id="866" r:id="rId17"/>
    <p:sldId id="790" r:id="rId18"/>
    <p:sldId id="801" r:id="rId19"/>
    <p:sldId id="802" r:id="rId20"/>
    <p:sldId id="811" r:id="rId21"/>
    <p:sldId id="810" r:id="rId22"/>
    <p:sldId id="814" r:id="rId23"/>
    <p:sldId id="815" r:id="rId24"/>
    <p:sldId id="819" r:id="rId25"/>
    <p:sldId id="817" r:id="rId26"/>
    <p:sldId id="818" r:id="rId27"/>
    <p:sldId id="867" r:id="rId28"/>
    <p:sldId id="868" r:id="rId29"/>
    <p:sldId id="869" r:id="rId30"/>
    <p:sldId id="870" r:id="rId31"/>
    <p:sldId id="871" r:id="rId32"/>
    <p:sldId id="872" r:id="rId33"/>
    <p:sldId id="895" r:id="rId34"/>
    <p:sldId id="864" r:id="rId35"/>
    <p:sldId id="816" r:id="rId36"/>
    <p:sldId id="865" r:id="rId37"/>
    <p:sldId id="820" r:id="rId38"/>
    <p:sldId id="861" r:id="rId39"/>
    <p:sldId id="897" r:id="rId40"/>
    <p:sldId id="896" r:id="rId41"/>
    <p:sldId id="874" r:id="rId42"/>
    <p:sldId id="898" r:id="rId43"/>
    <p:sldId id="899" r:id="rId44"/>
    <p:sldId id="900" r:id="rId45"/>
    <p:sldId id="862" r:id="rId46"/>
    <p:sldId id="863" r:id="rId47"/>
    <p:sldId id="875" r:id="rId48"/>
    <p:sldId id="876" r:id="rId49"/>
    <p:sldId id="881" r:id="rId50"/>
    <p:sldId id="882" r:id="rId51"/>
    <p:sldId id="878" r:id="rId52"/>
    <p:sldId id="879" r:id="rId53"/>
    <p:sldId id="880" r:id="rId54"/>
    <p:sldId id="886" r:id="rId55"/>
    <p:sldId id="901" r:id="rId56"/>
  </p:sldIdLst>
  <p:sldSz cx="12192000" cy="6858000"/>
  <p:notesSz cx="7315200" cy="9601200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2C2C2E"/>
    <a:srgbClr val="FFFF00"/>
    <a:srgbClr val="3333FF"/>
    <a:srgbClr val="FF7C80"/>
    <a:srgbClr val="FF3300"/>
    <a:srgbClr val="CC00CC"/>
    <a:srgbClr val="6699FF"/>
    <a:srgbClr val="CC99FF"/>
    <a:srgbClr val="BC6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0" autoAdjust="0"/>
    <p:restoredTop sz="90940" autoAdjust="0"/>
  </p:normalViewPr>
  <p:slideViewPr>
    <p:cSldViewPr>
      <p:cViewPr>
        <p:scale>
          <a:sx n="95" d="100"/>
          <a:sy n="95" d="100"/>
        </p:scale>
        <p:origin x="24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tags" Target="tags/tag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40A87C3F-4796-4B58-9C97-2B19FA96FE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19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/>
            </a:lvl1pPr>
          </a:lstStyle>
          <a:p>
            <a:pPr>
              <a:defRPr/>
            </a:pPr>
            <a:fld id="{7298C43B-97A5-46F4-BA3E-6687F8D44E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46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  <a:endParaRPr lang="en-US" sz="1200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17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61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9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0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1,000,000 images in 1,000</a:t>
            </a:r>
            <a:r>
              <a:rPr lang="en-US" baseline="0" dirty="0" smtClean="0"/>
              <a:t> categories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720090"/>
            <a:ext cx="65024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54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696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75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0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74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61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98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6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61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93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4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01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5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9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0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33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20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9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HoG</a:t>
            </a:r>
            <a:r>
              <a:rPr lang="en-US" dirty="0" smtClean="0"/>
              <a:t>,</a:t>
            </a:r>
            <a:r>
              <a:rPr lang="en-US" baseline="0" dirty="0" smtClean="0"/>
              <a:t> SIFT, Daisy</a:t>
            </a:r>
          </a:p>
          <a:p>
            <a:r>
              <a:rPr lang="en-US" baseline="0" dirty="0" smtClean="0"/>
              <a:t>Deformable part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1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4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219200" y="12954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0112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035E121-D87F-4C63-8EDC-AB14F94788F9}" type="slidenum">
              <a:rPr 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07263-B1B7-4966-A818-EFCCDFE344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7838" y="-106363"/>
            <a:ext cx="2127250" cy="61293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6088" y="-106363"/>
            <a:ext cx="6229350" cy="61293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FB829-0F3D-47E1-ACCB-A5068C6B85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-106363"/>
            <a:ext cx="8250237" cy="10048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6088" y="1255713"/>
            <a:ext cx="4178300" cy="4767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76788" y="1255713"/>
            <a:ext cx="4178300" cy="23066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76788" y="3714750"/>
            <a:ext cx="4178300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B5A2A-38E3-417A-9BE6-52AD01738F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-106363"/>
            <a:ext cx="8250237" cy="10048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6088" y="1255713"/>
            <a:ext cx="4178300" cy="4767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776788" y="1255713"/>
            <a:ext cx="4178300" cy="4767262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5AB50-15C1-4B1B-A791-23C55AE847B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8E775-67CF-41D6-B890-9491325545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382B03-FC42-40E1-82F0-942E993E06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BEBA2-552A-4AD2-9E22-FEEF355663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7C7D3F-9345-4DA8-A9AD-20E2CB61D2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5ECD4-73E7-43E3-A545-7A6BD07DE8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1BA87-8D02-4E7F-97E0-B600AC79F9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676"/>
              </a:spcBef>
              <a:spcAft>
                <a:spcPts val="0"/>
              </a:spcAft>
              <a:defRPr/>
            </a:lvl1pPr>
            <a:lvl2pPr>
              <a:spcBef>
                <a:spcPts val="1176"/>
              </a:spcBef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F41C6-018C-4C48-B745-C5D95ADF463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91F08-60BA-4832-BACE-AA7204C0F2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EF34E-E94B-4BAA-B851-E531FA4C1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C2821-F563-46C9-BAD0-6A75192C57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8EE2B-1A3C-49FF-AAD0-B575F81E69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339D9-194B-47DA-A672-64459B3DDF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121854" tIns="121854" rIns="121854" bIns="121854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121854" tIns="121854" rIns="121854" bIns="121854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5726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586DD-F76C-4CC5-B0DC-0E99937B0A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6088" y="1255713"/>
            <a:ext cx="4178300" cy="4767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6788" y="1255713"/>
            <a:ext cx="4178300" cy="4767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5DC41-19A6-4B56-9FEF-D962404418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2B545-2018-4BB9-B3D5-1F9C9AE315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90BDF-8E75-4D0E-927C-BBBB6CB60C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6DBFE-4AC5-46CB-BDA2-245BC87DCA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38673-4984-481F-9781-8EDC60CB6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C5D0E-7D36-4068-ACF5-82B258CD18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-106363"/>
            <a:ext cx="8250237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255713"/>
            <a:ext cx="81534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00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latin typeface="Tahoma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00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latin typeface="Tahoma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00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Tahoma" charset="0"/>
              </a:defRPr>
            </a:lvl1pPr>
          </a:lstStyle>
          <a:p>
            <a:pPr>
              <a:defRPr/>
            </a:pPr>
            <a:fld id="{35450FBC-A69C-49DE-A80B-80D50D87A2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00104" name="Rectangle 8"/>
          <p:cNvSpPr>
            <a:spLocks noChangeArrowheads="1"/>
          </p:cNvSpPr>
          <p:nvPr/>
        </p:nvSpPr>
        <p:spPr bwMode="gray">
          <a:xfrm>
            <a:off x="595313" y="174625"/>
            <a:ext cx="31750" cy="10525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900105" name="Rectangle 9"/>
          <p:cNvSpPr>
            <a:spLocks noChangeArrowheads="1"/>
          </p:cNvSpPr>
          <p:nvPr/>
        </p:nvSpPr>
        <p:spPr bwMode="gray">
          <a:xfrm>
            <a:off x="452438" y="1035050"/>
            <a:ext cx="8226425" cy="31750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C2CDA46E-D032-49A4-8F8A-38E9EA566F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23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epmind.com/blog/wavenet-generative-model-raw-audio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3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3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8" Type="http://schemas.openxmlformats.org/officeDocument/2006/relationships/image" Target="../media/image50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png"/><Relationship Id="rId5" Type="http://schemas.openxmlformats.org/officeDocument/2006/relationships/image" Target="../media/image39.emf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1&amp;seed=0.47204&amp;showTestData=false&amp;discretize=false&amp;percTrainData=50&amp;x=true&amp;y=true&amp;xTime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79551"/>
            <a:ext cx="6858000" cy="4987925"/>
          </a:xfrm>
        </p:spPr>
        <p:txBody>
          <a:bodyPr/>
          <a:lstStyle/>
          <a:p>
            <a:r>
              <a:rPr lang="en-US" sz="2400" dirty="0" smtClean="0"/>
              <a:t>Project 5 Ghostbusters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Due Friday 4/15 at 5pm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endParaRPr lang="en-US" sz="2000" dirty="0" smtClean="0"/>
          </a:p>
          <a:p>
            <a:r>
              <a:rPr lang="en-US" sz="2400" dirty="0" smtClean="0"/>
              <a:t>Homework </a:t>
            </a:r>
            <a:r>
              <a:rPr lang="en-US" sz="2400" dirty="0"/>
              <a:t>9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Released soon, due Monday 4/</a:t>
            </a:r>
            <a:r>
              <a:rPr lang="en-US" sz="2000" dirty="0" smtClean="0">
                <a:solidFill>
                  <a:srgbClr val="FF0000"/>
                </a:solidFill>
              </a:rPr>
              <a:t>18 </a:t>
            </a:r>
            <a:r>
              <a:rPr lang="en-US" sz="2000" dirty="0">
                <a:solidFill>
                  <a:srgbClr val="FF0000"/>
                </a:solidFill>
              </a:rPr>
              <a:t>at 11:59pm</a:t>
            </a:r>
          </a:p>
          <a:p>
            <a:endParaRPr lang="en-US" sz="2400" dirty="0"/>
          </a:p>
          <a:p>
            <a:r>
              <a:rPr lang="en-US" sz="2400" dirty="0" smtClean="0"/>
              <a:t>Cal Day – Robot Learning Lab Open House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Saturday 10am-1pm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3</a:t>
            </a:r>
            <a:r>
              <a:rPr lang="en-US" sz="2000" baseline="30000" dirty="0" smtClean="0">
                <a:solidFill>
                  <a:srgbClr val="FF0000"/>
                </a:solidFill>
              </a:rPr>
              <a:t>rd</a:t>
            </a:r>
            <a:r>
              <a:rPr lang="en-US" sz="2000" dirty="0" smtClean="0">
                <a:solidFill>
                  <a:srgbClr val="FF0000"/>
                </a:solidFill>
              </a:rPr>
              <a:t> floor </a:t>
            </a:r>
            <a:r>
              <a:rPr lang="en-US" sz="2000" dirty="0" err="1" smtClean="0">
                <a:solidFill>
                  <a:srgbClr val="FF0000"/>
                </a:solidFill>
              </a:rPr>
              <a:t>Sutardja</a:t>
            </a:r>
            <a:r>
              <a:rPr lang="en-US" sz="2000" dirty="0" smtClean="0">
                <a:solidFill>
                  <a:srgbClr val="FF0000"/>
                </a:solidFill>
              </a:rPr>
              <a:t> Dai Hall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Robot demos of knot tying, high-fives, fist-pumps, hugs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pPr lvl="1"/>
            <a:endParaRPr lang="en-US" sz="2000" dirty="0" smtClean="0"/>
          </a:p>
          <a:p>
            <a:pPr lvl="1"/>
            <a:endParaRPr lang="en-US" sz="1600" dirty="0" smtClean="0"/>
          </a:p>
          <a:p>
            <a:pPr eaLnBrk="1" hangingPunct="1"/>
            <a:endParaRPr lang="en-US" sz="2400" dirty="0" smtClean="0"/>
          </a:p>
        </p:txBody>
      </p:sp>
      <p:pic>
        <p:nvPicPr>
          <p:cNvPr id="4" name="Picture 3" descr="p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32" y="3657600"/>
            <a:ext cx="1883468" cy="287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6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Pacman</a:t>
            </a:r>
            <a:r>
              <a:rPr lang="en-US" dirty="0" smtClean="0"/>
              <a:t> Apprenticeship!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8229600" cy="4525963"/>
          </a:xfrm>
        </p:spPr>
        <p:txBody>
          <a:bodyPr/>
          <a:lstStyle/>
          <a:p>
            <a:r>
              <a:rPr lang="en-US" sz="2400" dirty="0" smtClean="0"/>
              <a:t>Examples are states 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Candidates are pairs (</a:t>
            </a:r>
            <a:r>
              <a:rPr lang="en-US" sz="2400" dirty="0" err="1" smtClean="0"/>
              <a:t>s,a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“Correct” actions: those taken by expert</a:t>
            </a:r>
          </a:p>
          <a:p>
            <a:r>
              <a:rPr lang="en-US" sz="2400" dirty="0" smtClean="0"/>
              <a:t>Features defined over (</a:t>
            </a:r>
            <a:r>
              <a:rPr lang="en-US" sz="2400" dirty="0" err="1" smtClean="0"/>
              <a:t>s,a</a:t>
            </a:r>
            <a:r>
              <a:rPr lang="en-US" sz="2400" dirty="0" smtClean="0"/>
              <a:t>) pairs: f(</a:t>
            </a:r>
            <a:r>
              <a:rPr lang="en-US" sz="2400" dirty="0" err="1" smtClean="0"/>
              <a:t>s,a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f(s, a) = {</a:t>
            </a:r>
            <a:r>
              <a:rPr lang="en-US" sz="2000" dirty="0" err="1" smtClean="0"/>
              <a:t>closeToFood</a:t>
            </a:r>
            <a:r>
              <a:rPr lang="en-US" sz="2000" dirty="0" smtClean="0"/>
              <a:t>, </a:t>
            </a:r>
            <a:r>
              <a:rPr lang="en-US" sz="2000" dirty="0" err="1" smtClean="0"/>
              <a:t>closeToScaredGhost</a:t>
            </a:r>
            <a:r>
              <a:rPr lang="en-US" sz="2000" dirty="0" smtClean="0"/>
              <a:t>, score, </a:t>
            </a:r>
            <a:r>
              <a:rPr lang="is-IS" sz="2000" dirty="0" smtClean="0"/>
              <a:t>…}</a:t>
            </a:r>
            <a:endParaRPr lang="en-US" sz="2000" dirty="0" smtClean="0"/>
          </a:p>
          <a:p>
            <a:r>
              <a:rPr lang="en-US" sz="2400" dirty="0" smtClean="0"/>
              <a:t>Score of a q-state (</a:t>
            </a:r>
            <a:r>
              <a:rPr lang="en-US" sz="2400" dirty="0" err="1" smtClean="0"/>
              <a:t>s,a</a:t>
            </a:r>
            <a:r>
              <a:rPr lang="en-US" sz="2400" dirty="0" smtClean="0"/>
              <a:t>) given by:</a:t>
            </a:r>
          </a:p>
          <a:p>
            <a:endParaRPr lang="en-US" sz="2400" dirty="0" smtClean="0"/>
          </a:p>
          <a:p>
            <a:r>
              <a:rPr lang="en-US" sz="2400" dirty="0" smtClean="0"/>
              <a:t>How is this VERY different from reinforcement learning?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962" y="1828800"/>
            <a:ext cx="446563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36056" y="5630863"/>
            <a:ext cx="1736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Curved Connector 12"/>
          <p:cNvCxnSpPr/>
          <p:nvPr/>
        </p:nvCxnSpPr>
        <p:spPr>
          <a:xfrm flipH="1">
            <a:off x="9677400" y="2133600"/>
            <a:ext cx="838200" cy="1295400"/>
          </a:xfrm>
          <a:prstGeom prst="curvedConnector4">
            <a:avLst>
              <a:gd name="adj1" fmla="val -27273"/>
              <a:gd name="adj2" fmla="val 65558"/>
            </a:avLst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134600" y="2971800"/>
            <a:ext cx="1143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“correct” action a*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 rot="-5400000">
            <a:off x="9296400" y="1295400"/>
            <a:ext cx="1066800" cy="1066800"/>
            <a:chOff x="6400800" y="1676400"/>
            <a:chExt cx="838200" cy="838200"/>
          </a:xfrm>
        </p:grpSpPr>
        <p:sp>
          <p:nvSpPr>
            <p:cNvPr id="27" name="Oval 26"/>
            <p:cNvSpPr/>
            <p:nvPr/>
          </p:nvSpPr>
          <p:spPr>
            <a:xfrm>
              <a:off x="6400800" y="1676400"/>
              <a:ext cx="838200" cy="838200"/>
            </a:xfrm>
            <a:prstGeom prst="ellipse">
              <a:avLst/>
            </a:prstGeom>
            <a:solidFill>
              <a:srgbClr val="EEE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6629059" y="2056833"/>
              <a:ext cx="381680" cy="45776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 rot="-5400000">
            <a:off x="9296400" y="3657600"/>
            <a:ext cx="533400" cy="533400"/>
            <a:chOff x="6400800" y="1676400"/>
            <a:chExt cx="838200" cy="838200"/>
          </a:xfrm>
        </p:grpSpPr>
        <p:sp>
          <p:nvSpPr>
            <p:cNvPr id="31" name="Oval 30"/>
            <p:cNvSpPr/>
            <p:nvPr/>
          </p:nvSpPr>
          <p:spPr>
            <a:xfrm>
              <a:off x="6400800" y="1676400"/>
              <a:ext cx="838200" cy="838200"/>
            </a:xfrm>
            <a:prstGeom prst="ellipse">
              <a:avLst/>
            </a:prstGeom>
            <a:solidFill>
              <a:srgbClr val="EEE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6630307" y="2058081"/>
              <a:ext cx="379186" cy="45651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03991" y="6476826"/>
            <a:ext cx="3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 Apprentice (L22D1,2,3)]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451056" y="4377247"/>
                <a:ext cx="2757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&gt;</m:t>
                      </m:r>
                      <m:r>
                        <a:rPr lang="en-US" b="0" i="1" smtClean="0">
                          <a:latin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056" y="4377247"/>
                <a:ext cx="2757488" cy="646331"/>
              </a:xfrm>
              <a:prstGeom prst="rect">
                <a:avLst/>
              </a:prstGeom>
              <a:blipFill rotWithShape="0">
                <a:blip r:embed="rId6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8980849" y="5152072"/>
            <a:ext cx="3033225" cy="1200329"/>
            <a:chOff x="8980849" y="5152072"/>
            <a:chExt cx="3033225" cy="12003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10668000" y="5152072"/>
                  <a:ext cx="1346074" cy="12003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oMath>
                    </m:oMathPara>
                  </a14:m>
                  <a:endParaRPr lang="en-US" b="0" dirty="0" smtClean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0" y="5152072"/>
                  <a:ext cx="1346074" cy="120032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4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/>
            <p:cNvSpPr/>
            <p:nvPr/>
          </p:nvSpPr>
          <p:spPr>
            <a:xfrm>
              <a:off x="8980849" y="5566331"/>
              <a:ext cx="16979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/>
                <a:t>Pick largest of: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621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Pacman</a:t>
            </a:r>
            <a:r>
              <a:rPr lang="en-US" dirty="0" smtClean="0"/>
              <a:t> Apprentice</a:t>
            </a:r>
            <a:endParaRPr lang="en-US" dirty="0"/>
          </a:p>
        </p:txBody>
      </p:sp>
      <p:pic>
        <p:nvPicPr>
          <p:cNvPr id="4" name="Pacman Apprenti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1680" y="1219200"/>
            <a:ext cx="816864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3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5366" y="1809750"/>
            <a:ext cx="9336506" cy="3752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541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Non-Linear Separators</a:t>
            </a:r>
          </a:p>
        </p:txBody>
      </p:sp>
      <p:sp>
        <p:nvSpPr>
          <p:cNvPr id="139469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371600"/>
            <a:ext cx="10668000" cy="43434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Data that is linearly separable works out great for linear decision rules:</a:t>
            </a:r>
          </a:p>
          <a:p>
            <a:pPr eaLnBrk="1" hangingPunct="1"/>
            <a:endParaRPr lang="en-US" sz="2400" dirty="0" smtClean="0"/>
          </a:p>
          <a:p>
            <a:pPr lvl="1" eaLnBrk="1" hangingPunct="1"/>
            <a:endParaRPr lang="en-US" dirty="0" smtClean="0"/>
          </a:p>
          <a:p>
            <a:pPr eaLnBrk="1" hangingPunct="1"/>
            <a:r>
              <a:rPr lang="en-US" sz="2400" dirty="0" smtClean="0"/>
              <a:t>But what are we going to do if the dataset is just too hard? 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How about… mapping data to a higher-dimensional space:</a:t>
            </a: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4057650" y="2257425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181" name="AutoShape 5"/>
          <p:cNvSpPr>
            <a:spLocks noChangeArrowheads="1"/>
          </p:cNvSpPr>
          <p:nvPr/>
        </p:nvSpPr>
        <p:spPr bwMode="auto">
          <a:xfrm>
            <a:off x="4500563" y="2217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5867400" y="2200275"/>
            <a:ext cx="0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5724525" y="2257425"/>
            <a:ext cx="3429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0</a:t>
            </a:r>
          </a:p>
        </p:txBody>
      </p:sp>
      <p:sp>
        <p:nvSpPr>
          <p:cNvPr id="50184" name="AutoShape 8"/>
          <p:cNvSpPr>
            <a:spLocks noChangeArrowheads="1"/>
          </p:cNvSpPr>
          <p:nvPr/>
        </p:nvSpPr>
        <p:spPr bwMode="auto">
          <a:xfrm>
            <a:off x="4862513" y="22082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AutoShape 9"/>
          <p:cNvSpPr>
            <a:spLocks noChangeArrowheads="1"/>
          </p:cNvSpPr>
          <p:nvPr/>
        </p:nvSpPr>
        <p:spPr bwMode="auto">
          <a:xfrm>
            <a:off x="5338763" y="2217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AutoShape 10"/>
          <p:cNvSpPr>
            <a:spLocks noChangeArrowheads="1"/>
          </p:cNvSpPr>
          <p:nvPr/>
        </p:nvSpPr>
        <p:spPr bwMode="auto">
          <a:xfrm>
            <a:off x="5548313" y="2217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AutoShape 11"/>
          <p:cNvSpPr>
            <a:spLocks noChangeArrowheads="1"/>
          </p:cNvSpPr>
          <p:nvPr/>
        </p:nvSpPr>
        <p:spPr bwMode="auto">
          <a:xfrm>
            <a:off x="6405563" y="2217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AutoShape 12"/>
          <p:cNvSpPr>
            <a:spLocks noChangeArrowheads="1"/>
          </p:cNvSpPr>
          <p:nvPr/>
        </p:nvSpPr>
        <p:spPr bwMode="auto">
          <a:xfrm>
            <a:off x="6634163" y="2217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9" name="AutoShape 13"/>
          <p:cNvSpPr>
            <a:spLocks noChangeArrowheads="1"/>
          </p:cNvSpPr>
          <p:nvPr/>
        </p:nvSpPr>
        <p:spPr bwMode="auto">
          <a:xfrm>
            <a:off x="6272213" y="2217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02" name="Line 14"/>
          <p:cNvSpPr>
            <a:spLocks noChangeShapeType="1"/>
          </p:cNvSpPr>
          <p:nvPr/>
        </p:nvSpPr>
        <p:spPr bwMode="auto">
          <a:xfrm>
            <a:off x="5981700" y="2009775"/>
            <a:ext cx="0" cy="5524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4703" name="Oval 15"/>
          <p:cNvSpPr>
            <a:spLocks noChangeArrowheads="1"/>
          </p:cNvSpPr>
          <p:nvPr/>
        </p:nvSpPr>
        <p:spPr bwMode="auto">
          <a:xfrm>
            <a:off x="6199188" y="2154238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04" name="Oval 16"/>
          <p:cNvSpPr>
            <a:spLocks noChangeArrowheads="1"/>
          </p:cNvSpPr>
          <p:nvPr/>
        </p:nvSpPr>
        <p:spPr bwMode="auto">
          <a:xfrm>
            <a:off x="5484813" y="2144713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05" name="Line 17"/>
          <p:cNvSpPr>
            <a:spLocks noChangeShapeType="1"/>
          </p:cNvSpPr>
          <p:nvPr/>
        </p:nvSpPr>
        <p:spPr bwMode="auto">
          <a:xfrm flipH="1" flipV="1">
            <a:off x="6310313" y="1981200"/>
            <a:ext cx="9525" cy="5984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4706" name="Line 18"/>
          <p:cNvSpPr>
            <a:spLocks noChangeShapeType="1"/>
          </p:cNvSpPr>
          <p:nvPr/>
        </p:nvSpPr>
        <p:spPr bwMode="auto">
          <a:xfrm flipH="1" flipV="1">
            <a:off x="5595938" y="1981200"/>
            <a:ext cx="9525" cy="5984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4707" name="Line 19"/>
          <p:cNvSpPr>
            <a:spLocks noChangeShapeType="1"/>
          </p:cNvSpPr>
          <p:nvPr/>
        </p:nvSpPr>
        <p:spPr bwMode="auto">
          <a:xfrm>
            <a:off x="4038600" y="3638550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4708" name="AutoShape 20"/>
          <p:cNvSpPr>
            <a:spLocks noChangeArrowheads="1"/>
          </p:cNvSpPr>
          <p:nvPr/>
        </p:nvSpPr>
        <p:spPr bwMode="auto">
          <a:xfrm>
            <a:off x="4481513" y="359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09" name="Line 21"/>
          <p:cNvSpPr>
            <a:spLocks noChangeShapeType="1"/>
          </p:cNvSpPr>
          <p:nvPr/>
        </p:nvSpPr>
        <p:spPr bwMode="auto">
          <a:xfrm>
            <a:off x="5848350" y="3581400"/>
            <a:ext cx="0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4710" name="Text Box 22"/>
          <p:cNvSpPr txBox="1">
            <a:spLocks noChangeArrowheads="1"/>
          </p:cNvSpPr>
          <p:nvPr/>
        </p:nvSpPr>
        <p:spPr bwMode="auto">
          <a:xfrm>
            <a:off x="5705475" y="3638550"/>
            <a:ext cx="3429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0</a:t>
            </a:r>
          </a:p>
        </p:txBody>
      </p:sp>
      <p:sp>
        <p:nvSpPr>
          <p:cNvPr id="1394711" name="AutoShape 23"/>
          <p:cNvSpPr>
            <a:spLocks noChangeArrowheads="1"/>
          </p:cNvSpPr>
          <p:nvPr/>
        </p:nvSpPr>
        <p:spPr bwMode="auto">
          <a:xfrm>
            <a:off x="4843463" y="35893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12" name="AutoShape 24"/>
          <p:cNvSpPr>
            <a:spLocks noChangeArrowheads="1"/>
          </p:cNvSpPr>
          <p:nvPr/>
        </p:nvSpPr>
        <p:spPr bwMode="auto">
          <a:xfrm>
            <a:off x="5319713" y="359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13" name="AutoShape 25"/>
          <p:cNvSpPr>
            <a:spLocks noChangeArrowheads="1"/>
          </p:cNvSpPr>
          <p:nvPr/>
        </p:nvSpPr>
        <p:spPr bwMode="auto">
          <a:xfrm>
            <a:off x="5529263" y="359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14" name="AutoShape 26"/>
          <p:cNvSpPr>
            <a:spLocks noChangeArrowheads="1"/>
          </p:cNvSpPr>
          <p:nvPr/>
        </p:nvSpPr>
        <p:spPr bwMode="auto">
          <a:xfrm>
            <a:off x="6386513" y="359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15" name="AutoShape 27"/>
          <p:cNvSpPr>
            <a:spLocks noChangeArrowheads="1"/>
          </p:cNvSpPr>
          <p:nvPr/>
        </p:nvSpPr>
        <p:spPr bwMode="auto">
          <a:xfrm>
            <a:off x="6615113" y="359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16" name="AutoShape 28"/>
          <p:cNvSpPr>
            <a:spLocks noChangeArrowheads="1"/>
          </p:cNvSpPr>
          <p:nvPr/>
        </p:nvSpPr>
        <p:spPr bwMode="auto">
          <a:xfrm>
            <a:off x="6253163" y="359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17" name="AutoShape 29"/>
          <p:cNvSpPr>
            <a:spLocks noChangeArrowheads="1"/>
          </p:cNvSpPr>
          <p:nvPr/>
        </p:nvSpPr>
        <p:spPr bwMode="auto">
          <a:xfrm>
            <a:off x="6996113" y="359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18" name="AutoShape 30"/>
          <p:cNvSpPr>
            <a:spLocks noChangeArrowheads="1"/>
          </p:cNvSpPr>
          <p:nvPr/>
        </p:nvSpPr>
        <p:spPr bwMode="auto">
          <a:xfrm>
            <a:off x="7224713" y="359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19" name="AutoShape 31"/>
          <p:cNvSpPr>
            <a:spLocks noChangeArrowheads="1"/>
          </p:cNvSpPr>
          <p:nvPr/>
        </p:nvSpPr>
        <p:spPr bwMode="auto">
          <a:xfrm>
            <a:off x="7720013" y="35893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20" name="Line 32"/>
          <p:cNvSpPr>
            <a:spLocks noChangeShapeType="1"/>
          </p:cNvSpPr>
          <p:nvPr/>
        </p:nvSpPr>
        <p:spPr bwMode="auto">
          <a:xfrm>
            <a:off x="4038600" y="6215062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4721" name="AutoShape 33"/>
          <p:cNvSpPr>
            <a:spLocks noChangeArrowheads="1"/>
          </p:cNvSpPr>
          <p:nvPr/>
        </p:nvSpPr>
        <p:spPr bwMode="auto">
          <a:xfrm>
            <a:off x="4538663" y="5194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22" name="Line 34"/>
          <p:cNvSpPr>
            <a:spLocks noChangeShapeType="1"/>
          </p:cNvSpPr>
          <p:nvPr/>
        </p:nvSpPr>
        <p:spPr bwMode="auto">
          <a:xfrm>
            <a:off x="5848350" y="6157912"/>
            <a:ext cx="0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4723" name="Text Box 35"/>
          <p:cNvSpPr txBox="1">
            <a:spLocks noChangeArrowheads="1"/>
          </p:cNvSpPr>
          <p:nvPr/>
        </p:nvSpPr>
        <p:spPr bwMode="auto">
          <a:xfrm>
            <a:off x="5705475" y="6186487"/>
            <a:ext cx="3429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0</a:t>
            </a:r>
          </a:p>
        </p:txBody>
      </p:sp>
      <p:sp>
        <p:nvSpPr>
          <p:cNvPr id="1394724" name="AutoShape 36"/>
          <p:cNvSpPr>
            <a:spLocks noChangeArrowheads="1"/>
          </p:cNvSpPr>
          <p:nvPr/>
        </p:nvSpPr>
        <p:spPr bwMode="auto">
          <a:xfrm>
            <a:off x="4862513" y="56705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25" name="AutoShape 37"/>
          <p:cNvSpPr>
            <a:spLocks noChangeArrowheads="1"/>
          </p:cNvSpPr>
          <p:nvPr/>
        </p:nvSpPr>
        <p:spPr bwMode="auto">
          <a:xfrm>
            <a:off x="5319713" y="59848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26" name="AutoShape 38"/>
          <p:cNvSpPr>
            <a:spLocks noChangeArrowheads="1"/>
          </p:cNvSpPr>
          <p:nvPr/>
        </p:nvSpPr>
        <p:spPr bwMode="auto">
          <a:xfrm>
            <a:off x="5548313" y="60801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27" name="AutoShape 39"/>
          <p:cNvSpPr>
            <a:spLocks noChangeArrowheads="1"/>
          </p:cNvSpPr>
          <p:nvPr/>
        </p:nvSpPr>
        <p:spPr bwMode="auto">
          <a:xfrm>
            <a:off x="6386513" y="5994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28" name="AutoShape 40"/>
          <p:cNvSpPr>
            <a:spLocks noChangeArrowheads="1"/>
          </p:cNvSpPr>
          <p:nvPr/>
        </p:nvSpPr>
        <p:spPr bwMode="auto">
          <a:xfrm>
            <a:off x="6615113" y="58134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29" name="AutoShape 41"/>
          <p:cNvSpPr>
            <a:spLocks noChangeArrowheads="1"/>
          </p:cNvSpPr>
          <p:nvPr/>
        </p:nvSpPr>
        <p:spPr bwMode="auto">
          <a:xfrm>
            <a:off x="6196013" y="60610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30" name="AutoShape 42"/>
          <p:cNvSpPr>
            <a:spLocks noChangeArrowheads="1"/>
          </p:cNvSpPr>
          <p:nvPr/>
        </p:nvSpPr>
        <p:spPr bwMode="auto">
          <a:xfrm>
            <a:off x="6996113" y="5489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31" name="AutoShape 43"/>
          <p:cNvSpPr>
            <a:spLocks noChangeArrowheads="1"/>
          </p:cNvSpPr>
          <p:nvPr/>
        </p:nvSpPr>
        <p:spPr bwMode="auto">
          <a:xfrm>
            <a:off x="7281863" y="51847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32" name="AutoShape 44"/>
          <p:cNvSpPr>
            <a:spLocks noChangeArrowheads="1"/>
          </p:cNvSpPr>
          <p:nvPr/>
        </p:nvSpPr>
        <p:spPr bwMode="auto">
          <a:xfrm>
            <a:off x="7700963" y="4660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33" name="Line 45"/>
          <p:cNvSpPr>
            <a:spLocks noChangeShapeType="1"/>
          </p:cNvSpPr>
          <p:nvPr/>
        </p:nvSpPr>
        <p:spPr bwMode="auto">
          <a:xfrm flipV="1">
            <a:off x="5848350" y="4767262"/>
            <a:ext cx="0" cy="14859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4734" name="Text Box 46"/>
          <p:cNvSpPr txBox="1">
            <a:spLocks noChangeArrowheads="1"/>
          </p:cNvSpPr>
          <p:nvPr/>
        </p:nvSpPr>
        <p:spPr bwMode="auto">
          <a:xfrm>
            <a:off x="5848350" y="4586287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x</a:t>
            </a:r>
            <a:r>
              <a:rPr lang="en-US" i="1" baseline="30000">
                <a:latin typeface="Times New Roman" pitchFamily="18" charset="0"/>
              </a:rPr>
              <a:t>2</a:t>
            </a:r>
          </a:p>
        </p:txBody>
      </p:sp>
      <p:sp>
        <p:nvSpPr>
          <p:cNvPr id="1394735" name="Text Box 47"/>
          <p:cNvSpPr txBox="1">
            <a:spLocks noChangeArrowheads="1"/>
          </p:cNvSpPr>
          <p:nvPr/>
        </p:nvSpPr>
        <p:spPr bwMode="auto">
          <a:xfrm>
            <a:off x="7934325" y="6119812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x</a:t>
            </a:r>
            <a:endParaRPr lang="en-US" i="1" baseline="30000">
              <a:latin typeface="Times New Roman" pitchFamily="18" charset="0"/>
            </a:endParaRPr>
          </a:p>
        </p:txBody>
      </p:sp>
      <p:sp>
        <p:nvSpPr>
          <p:cNvPr id="1394736" name="Text Box 48"/>
          <p:cNvSpPr txBox="1">
            <a:spLocks noChangeArrowheads="1"/>
          </p:cNvSpPr>
          <p:nvPr/>
        </p:nvSpPr>
        <p:spPr bwMode="auto">
          <a:xfrm>
            <a:off x="7867650" y="3581400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x</a:t>
            </a:r>
            <a:endParaRPr lang="en-US" i="1" baseline="30000">
              <a:latin typeface="Times New Roman" pitchFamily="18" charset="0"/>
            </a:endParaRPr>
          </a:p>
        </p:txBody>
      </p:sp>
      <p:sp>
        <p:nvSpPr>
          <p:cNvPr id="50225" name="Text Box 49"/>
          <p:cNvSpPr txBox="1">
            <a:spLocks noChangeArrowheads="1"/>
          </p:cNvSpPr>
          <p:nvPr/>
        </p:nvSpPr>
        <p:spPr bwMode="auto">
          <a:xfrm>
            <a:off x="7924800" y="2181225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x</a:t>
            </a:r>
            <a:endParaRPr lang="en-US" i="1" baseline="30000">
              <a:latin typeface="Times New Roman" pitchFamily="18" charset="0"/>
            </a:endParaRPr>
          </a:p>
        </p:txBody>
      </p:sp>
      <p:sp>
        <p:nvSpPr>
          <p:cNvPr id="1394738" name="Line 50"/>
          <p:cNvSpPr>
            <a:spLocks noChangeShapeType="1"/>
          </p:cNvSpPr>
          <p:nvPr/>
        </p:nvSpPr>
        <p:spPr bwMode="auto">
          <a:xfrm flipV="1">
            <a:off x="5210175" y="5072062"/>
            <a:ext cx="3181350" cy="1295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4739" name="Line 51"/>
          <p:cNvSpPr>
            <a:spLocks noChangeShapeType="1"/>
          </p:cNvSpPr>
          <p:nvPr/>
        </p:nvSpPr>
        <p:spPr bwMode="auto">
          <a:xfrm flipV="1">
            <a:off x="5205413" y="4995862"/>
            <a:ext cx="3114675" cy="12842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4740" name="Line 52"/>
          <p:cNvSpPr>
            <a:spLocks noChangeShapeType="1"/>
          </p:cNvSpPr>
          <p:nvPr/>
        </p:nvSpPr>
        <p:spPr bwMode="auto">
          <a:xfrm flipV="1">
            <a:off x="5319713" y="5167312"/>
            <a:ext cx="3057525" cy="1246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4741" name="Oval 53"/>
          <p:cNvSpPr>
            <a:spLocks noChangeArrowheads="1"/>
          </p:cNvSpPr>
          <p:nvPr/>
        </p:nvSpPr>
        <p:spPr bwMode="auto">
          <a:xfrm>
            <a:off x="6932613" y="5426075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42" name="Oval 54"/>
          <p:cNvSpPr>
            <a:spLocks noChangeArrowheads="1"/>
          </p:cNvSpPr>
          <p:nvPr/>
        </p:nvSpPr>
        <p:spPr bwMode="auto">
          <a:xfrm>
            <a:off x="6542088" y="5740400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4743" name="Oval 55"/>
          <p:cNvSpPr>
            <a:spLocks noChangeArrowheads="1"/>
          </p:cNvSpPr>
          <p:nvPr/>
        </p:nvSpPr>
        <p:spPr bwMode="auto">
          <a:xfrm>
            <a:off x="5475288" y="6016625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232" name="Text Box 56"/>
          <p:cNvSpPr txBox="1">
            <a:spLocks noChangeArrowheads="1"/>
          </p:cNvSpPr>
          <p:nvPr/>
        </p:nvSpPr>
        <p:spPr bwMode="auto">
          <a:xfrm>
            <a:off x="6858000" y="6521450"/>
            <a:ext cx="5257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latin typeface="Calibri" pitchFamily="34" charset="0"/>
              </a:rPr>
              <a:t>This and next </a:t>
            </a:r>
            <a:r>
              <a:rPr lang="en-US" sz="1600" dirty="0" smtClean="0">
                <a:latin typeface="Calibri" pitchFamily="34" charset="0"/>
              </a:rPr>
              <a:t>slide </a:t>
            </a:r>
            <a:r>
              <a:rPr lang="en-US" sz="1600" dirty="0">
                <a:latin typeface="Calibri" pitchFamily="34" charset="0"/>
              </a:rPr>
              <a:t>adapted from Ray Mooney, UT</a:t>
            </a:r>
          </a:p>
        </p:txBody>
      </p:sp>
    </p:spTree>
    <p:extLst>
      <p:ext uri="{BB962C8B-B14F-4D97-AF65-F5344CB8AC3E}">
        <p14:creationId xmlns:p14="http://schemas.microsoft.com/office/powerpoint/2010/main" val="26596566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702" grpId="0" animBg="1"/>
      <p:bldP spid="1394703" grpId="0" animBg="1"/>
      <p:bldP spid="1394704" grpId="0" animBg="1"/>
      <p:bldP spid="1394705" grpId="0" animBg="1"/>
      <p:bldP spid="1394706" grpId="0" animBg="1"/>
      <p:bldP spid="1394707" grpId="0" animBg="1"/>
      <p:bldP spid="1394708" grpId="0" animBg="1"/>
      <p:bldP spid="1394709" grpId="0" animBg="1"/>
      <p:bldP spid="1394710" grpId="0"/>
      <p:bldP spid="1394711" grpId="0" animBg="1"/>
      <p:bldP spid="1394712" grpId="0" animBg="1"/>
      <p:bldP spid="1394713" grpId="0" animBg="1"/>
      <p:bldP spid="1394714" grpId="0" animBg="1"/>
      <p:bldP spid="1394715" grpId="0" animBg="1"/>
      <p:bldP spid="1394716" grpId="0" animBg="1"/>
      <p:bldP spid="1394717" grpId="0" animBg="1"/>
      <p:bldP spid="1394718" grpId="0" animBg="1"/>
      <p:bldP spid="1394719" grpId="0" animBg="1"/>
      <p:bldP spid="1394720" grpId="0" animBg="1"/>
      <p:bldP spid="1394721" grpId="0" animBg="1"/>
      <p:bldP spid="1394722" grpId="0" animBg="1"/>
      <p:bldP spid="1394723" grpId="0"/>
      <p:bldP spid="1394724" grpId="0" animBg="1"/>
      <p:bldP spid="1394725" grpId="0" animBg="1"/>
      <p:bldP spid="1394726" grpId="0" animBg="1"/>
      <p:bldP spid="1394727" grpId="0" animBg="1"/>
      <p:bldP spid="1394728" grpId="0" animBg="1"/>
      <p:bldP spid="1394729" grpId="0" animBg="1"/>
      <p:bldP spid="1394730" grpId="0" animBg="1"/>
      <p:bldP spid="1394731" grpId="0" animBg="1"/>
      <p:bldP spid="1394732" grpId="0" animBg="1"/>
      <p:bldP spid="1394733" grpId="0" animBg="1"/>
      <p:bldP spid="1394734" grpId="0"/>
      <p:bldP spid="1394735" grpId="0"/>
      <p:bldP spid="1394736" grpId="0"/>
      <p:bldP spid="1394738" grpId="0" animBg="1"/>
      <p:bldP spid="1394739" grpId="0" animBg="1"/>
      <p:bldP spid="1394740" grpId="0" animBg="1"/>
      <p:bldP spid="1394741" grpId="0" animBg="1"/>
      <p:bldP spid="1394742" grpId="0" animBg="1"/>
      <p:bldP spid="13947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Non-Linear Separators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584200" y="13716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 smtClean="0"/>
              <a:t>General idea: the original feature space can always be mapped to some higher-dimensional feature space where the training set is separable:</a:t>
            </a:r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 flipV="1">
            <a:off x="3754438" y="26860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 flipV="1">
            <a:off x="2133600" y="4297363"/>
            <a:ext cx="331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06" name="AutoShape 6"/>
          <p:cNvSpPr>
            <a:spLocks noChangeArrowheads="1"/>
          </p:cNvSpPr>
          <p:nvPr/>
        </p:nvSpPr>
        <p:spPr bwMode="auto">
          <a:xfrm>
            <a:off x="3784600" y="3517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AutoShape 7"/>
          <p:cNvSpPr>
            <a:spLocks noChangeArrowheads="1"/>
          </p:cNvSpPr>
          <p:nvPr/>
        </p:nvSpPr>
        <p:spPr bwMode="auto">
          <a:xfrm>
            <a:off x="3209925" y="387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08" name="AutoShape 8"/>
          <p:cNvSpPr>
            <a:spLocks noChangeArrowheads="1"/>
          </p:cNvSpPr>
          <p:nvPr/>
        </p:nvSpPr>
        <p:spPr bwMode="auto">
          <a:xfrm>
            <a:off x="3362325" y="442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09" name="AutoShape 9"/>
          <p:cNvSpPr>
            <a:spLocks noChangeArrowheads="1"/>
          </p:cNvSpPr>
          <p:nvPr/>
        </p:nvSpPr>
        <p:spPr bwMode="auto">
          <a:xfrm>
            <a:off x="3895725" y="4897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0" name="AutoShape 10"/>
          <p:cNvSpPr>
            <a:spLocks noChangeArrowheads="1"/>
          </p:cNvSpPr>
          <p:nvPr/>
        </p:nvSpPr>
        <p:spPr bwMode="auto">
          <a:xfrm>
            <a:off x="3476625" y="3563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1" name="AutoShape 11"/>
          <p:cNvSpPr>
            <a:spLocks noChangeArrowheads="1"/>
          </p:cNvSpPr>
          <p:nvPr/>
        </p:nvSpPr>
        <p:spPr bwMode="auto">
          <a:xfrm>
            <a:off x="2981325" y="419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2" name="AutoShape 12"/>
          <p:cNvSpPr>
            <a:spLocks noChangeArrowheads="1"/>
          </p:cNvSpPr>
          <p:nvPr/>
        </p:nvSpPr>
        <p:spPr bwMode="auto">
          <a:xfrm>
            <a:off x="3400425" y="4935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3" name="AutoShape 13"/>
          <p:cNvSpPr>
            <a:spLocks noChangeArrowheads="1"/>
          </p:cNvSpPr>
          <p:nvPr/>
        </p:nvSpPr>
        <p:spPr bwMode="auto">
          <a:xfrm>
            <a:off x="3895725" y="3963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4" name="AutoShape 14"/>
          <p:cNvSpPr>
            <a:spLocks noChangeArrowheads="1"/>
          </p:cNvSpPr>
          <p:nvPr/>
        </p:nvSpPr>
        <p:spPr bwMode="auto">
          <a:xfrm>
            <a:off x="4797425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5" name="AutoShape 15"/>
          <p:cNvSpPr>
            <a:spLocks noChangeArrowheads="1"/>
          </p:cNvSpPr>
          <p:nvPr/>
        </p:nvSpPr>
        <p:spPr bwMode="auto">
          <a:xfrm>
            <a:off x="4657725" y="5164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6" name="AutoShape 16"/>
          <p:cNvSpPr>
            <a:spLocks noChangeArrowheads="1"/>
          </p:cNvSpPr>
          <p:nvPr/>
        </p:nvSpPr>
        <p:spPr bwMode="auto">
          <a:xfrm>
            <a:off x="2409825" y="4078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7" name="AutoShape 17"/>
          <p:cNvSpPr>
            <a:spLocks noChangeArrowheads="1"/>
          </p:cNvSpPr>
          <p:nvPr/>
        </p:nvSpPr>
        <p:spPr bwMode="auto">
          <a:xfrm>
            <a:off x="3921125" y="5532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8" name="AutoShape 18"/>
          <p:cNvSpPr>
            <a:spLocks noChangeArrowheads="1"/>
          </p:cNvSpPr>
          <p:nvPr/>
        </p:nvSpPr>
        <p:spPr bwMode="auto">
          <a:xfrm>
            <a:off x="4886325" y="4687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9" name="AutoShape 19"/>
          <p:cNvSpPr>
            <a:spLocks noChangeArrowheads="1"/>
          </p:cNvSpPr>
          <p:nvPr/>
        </p:nvSpPr>
        <p:spPr bwMode="auto">
          <a:xfrm>
            <a:off x="2949575" y="5227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0" name="AutoShape 20"/>
          <p:cNvSpPr>
            <a:spLocks noChangeArrowheads="1"/>
          </p:cNvSpPr>
          <p:nvPr/>
        </p:nvSpPr>
        <p:spPr bwMode="auto">
          <a:xfrm>
            <a:off x="2638425" y="4745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1" name="AutoShape 21"/>
          <p:cNvSpPr>
            <a:spLocks noChangeArrowheads="1"/>
          </p:cNvSpPr>
          <p:nvPr/>
        </p:nvSpPr>
        <p:spPr bwMode="auto">
          <a:xfrm>
            <a:off x="2695575" y="3221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2" name="AutoShape 22"/>
          <p:cNvSpPr>
            <a:spLocks noChangeArrowheads="1"/>
          </p:cNvSpPr>
          <p:nvPr/>
        </p:nvSpPr>
        <p:spPr bwMode="auto">
          <a:xfrm>
            <a:off x="4191000" y="4356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3" name="AutoShape 23"/>
          <p:cNvSpPr>
            <a:spLocks noChangeArrowheads="1"/>
          </p:cNvSpPr>
          <p:nvPr/>
        </p:nvSpPr>
        <p:spPr bwMode="auto">
          <a:xfrm>
            <a:off x="3810000" y="44894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4" name="AutoShape 24"/>
          <p:cNvSpPr>
            <a:spLocks noChangeArrowheads="1"/>
          </p:cNvSpPr>
          <p:nvPr/>
        </p:nvSpPr>
        <p:spPr bwMode="auto">
          <a:xfrm>
            <a:off x="4095750" y="3251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5" name="Oval 25"/>
          <p:cNvSpPr>
            <a:spLocks noChangeArrowheads="1"/>
          </p:cNvSpPr>
          <p:nvPr/>
        </p:nvSpPr>
        <p:spPr bwMode="auto">
          <a:xfrm>
            <a:off x="2800350" y="333692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6" name="AutoShape 26"/>
          <p:cNvSpPr>
            <a:spLocks noChangeArrowheads="1"/>
          </p:cNvSpPr>
          <p:nvPr/>
        </p:nvSpPr>
        <p:spPr bwMode="auto">
          <a:xfrm>
            <a:off x="2847975" y="3373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7" name="AutoShape 27"/>
          <p:cNvSpPr>
            <a:spLocks noChangeArrowheads="1"/>
          </p:cNvSpPr>
          <p:nvPr/>
        </p:nvSpPr>
        <p:spPr bwMode="auto">
          <a:xfrm>
            <a:off x="4772025" y="3354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8" name="Line 28"/>
          <p:cNvSpPr>
            <a:spLocks noChangeShapeType="1"/>
          </p:cNvSpPr>
          <p:nvPr/>
        </p:nvSpPr>
        <p:spPr bwMode="auto">
          <a:xfrm flipH="1" flipV="1">
            <a:off x="7793038" y="24384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29" name="Line 29"/>
          <p:cNvSpPr>
            <a:spLocks noChangeShapeType="1"/>
          </p:cNvSpPr>
          <p:nvPr/>
        </p:nvSpPr>
        <p:spPr bwMode="auto">
          <a:xfrm>
            <a:off x="7762875" y="4525963"/>
            <a:ext cx="2347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0" name="AutoShape 30"/>
          <p:cNvSpPr>
            <a:spLocks noChangeArrowheads="1"/>
          </p:cNvSpPr>
          <p:nvPr/>
        </p:nvSpPr>
        <p:spPr bwMode="auto">
          <a:xfrm>
            <a:off x="8061325" y="3889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1" name="AutoShape 31"/>
          <p:cNvSpPr>
            <a:spLocks noChangeArrowheads="1"/>
          </p:cNvSpPr>
          <p:nvPr/>
        </p:nvSpPr>
        <p:spPr bwMode="auto">
          <a:xfrm>
            <a:off x="7486650" y="42465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2" name="AutoShape 32"/>
          <p:cNvSpPr>
            <a:spLocks noChangeArrowheads="1"/>
          </p:cNvSpPr>
          <p:nvPr/>
        </p:nvSpPr>
        <p:spPr bwMode="auto">
          <a:xfrm>
            <a:off x="7867650" y="4802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3" name="AutoShape 33"/>
          <p:cNvSpPr>
            <a:spLocks noChangeArrowheads="1"/>
          </p:cNvSpPr>
          <p:nvPr/>
        </p:nvSpPr>
        <p:spPr bwMode="auto">
          <a:xfrm>
            <a:off x="8686800" y="4802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4" name="AutoShape 34"/>
          <p:cNvSpPr>
            <a:spLocks noChangeArrowheads="1"/>
          </p:cNvSpPr>
          <p:nvPr/>
        </p:nvSpPr>
        <p:spPr bwMode="auto">
          <a:xfrm>
            <a:off x="7753350" y="39354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5" name="AutoShape 35"/>
          <p:cNvSpPr>
            <a:spLocks noChangeArrowheads="1"/>
          </p:cNvSpPr>
          <p:nvPr/>
        </p:nvSpPr>
        <p:spPr bwMode="auto">
          <a:xfrm>
            <a:off x="7962900" y="4211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6" name="AutoShape 36"/>
          <p:cNvSpPr>
            <a:spLocks noChangeArrowheads="1"/>
          </p:cNvSpPr>
          <p:nvPr/>
        </p:nvSpPr>
        <p:spPr bwMode="auto">
          <a:xfrm>
            <a:off x="8191500" y="4840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7" name="AutoShape 37"/>
          <p:cNvSpPr>
            <a:spLocks noChangeArrowheads="1"/>
          </p:cNvSpPr>
          <p:nvPr/>
        </p:nvSpPr>
        <p:spPr bwMode="auto">
          <a:xfrm>
            <a:off x="8172450" y="4335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8" name="AutoShape 38"/>
          <p:cNvSpPr>
            <a:spLocks noChangeArrowheads="1"/>
          </p:cNvSpPr>
          <p:nvPr/>
        </p:nvSpPr>
        <p:spPr bwMode="auto">
          <a:xfrm>
            <a:off x="9779000" y="3970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9" name="AutoShape 39"/>
          <p:cNvSpPr>
            <a:spLocks noChangeArrowheads="1"/>
          </p:cNvSpPr>
          <p:nvPr/>
        </p:nvSpPr>
        <p:spPr bwMode="auto">
          <a:xfrm>
            <a:off x="9639300" y="5183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0" name="AutoShape 40"/>
          <p:cNvSpPr>
            <a:spLocks noChangeArrowheads="1"/>
          </p:cNvSpPr>
          <p:nvPr/>
        </p:nvSpPr>
        <p:spPr bwMode="auto">
          <a:xfrm>
            <a:off x="9163050" y="293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1" name="AutoShape 41"/>
          <p:cNvSpPr>
            <a:spLocks noChangeArrowheads="1"/>
          </p:cNvSpPr>
          <p:nvPr/>
        </p:nvSpPr>
        <p:spPr bwMode="auto">
          <a:xfrm>
            <a:off x="9169400" y="4198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2" name="AutoShape 42"/>
          <p:cNvSpPr>
            <a:spLocks noChangeArrowheads="1"/>
          </p:cNvSpPr>
          <p:nvPr/>
        </p:nvSpPr>
        <p:spPr bwMode="auto">
          <a:xfrm>
            <a:off x="9867900" y="4706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3" name="AutoShape 43"/>
          <p:cNvSpPr>
            <a:spLocks noChangeArrowheads="1"/>
          </p:cNvSpPr>
          <p:nvPr/>
        </p:nvSpPr>
        <p:spPr bwMode="auto">
          <a:xfrm>
            <a:off x="8693150" y="3646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4" name="AutoShape 44"/>
          <p:cNvSpPr>
            <a:spLocks noChangeArrowheads="1"/>
          </p:cNvSpPr>
          <p:nvPr/>
        </p:nvSpPr>
        <p:spPr bwMode="auto">
          <a:xfrm>
            <a:off x="9296400" y="4878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5" name="AutoShape 45"/>
          <p:cNvSpPr>
            <a:spLocks noChangeArrowheads="1"/>
          </p:cNvSpPr>
          <p:nvPr/>
        </p:nvSpPr>
        <p:spPr bwMode="auto">
          <a:xfrm>
            <a:off x="9086850" y="3144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6" name="AutoShape 46"/>
          <p:cNvSpPr>
            <a:spLocks noChangeArrowheads="1"/>
          </p:cNvSpPr>
          <p:nvPr/>
        </p:nvSpPr>
        <p:spPr bwMode="auto">
          <a:xfrm>
            <a:off x="7696200" y="4651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7" name="AutoShape 47"/>
          <p:cNvSpPr>
            <a:spLocks noChangeArrowheads="1"/>
          </p:cNvSpPr>
          <p:nvPr/>
        </p:nvSpPr>
        <p:spPr bwMode="auto">
          <a:xfrm>
            <a:off x="7315200" y="47847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8" name="AutoShape 48"/>
          <p:cNvSpPr>
            <a:spLocks noChangeArrowheads="1"/>
          </p:cNvSpPr>
          <p:nvPr/>
        </p:nvSpPr>
        <p:spPr bwMode="auto">
          <a:xfrm>
            <a:off x="9077325" y="32702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9" name="AutoShape 49"/>
          <p:cNvSpPr>
            <a:spLocks noChangeArrowheads="1"/>
          </p:cNvSpPr>
          <p:nvPr/>
        </p:nvSpPr>
        <p:spPr bwMode="auto">
          <a:xfrm>
            <a:off x="8629650" y="2801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50" name="AutoShape 50"/>
          <p:cNvSpPr>
            <a:spLocks noChangeArrowheads="1"/>
          </p:cNvSpPr>
          <p:nvPr/>
        </p:nvSpPr>
        <p:spPr bwMode="auto">
          <a:xfrm>
            <a:off x="9753600" y="3373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51" name="Line 51"/>
          <p:cNvSpPr>
            <a:spLocks noChangeShapeType="1"/>
          </p:cNvSpPr>
          <p:nvPr/>
        </p:nvSpPr>
        <p:spPr bwMode="auto">
          <a:xfrm flipH="1">
            <a:off x="6545263" y="45275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2" name="Line 52"/>
          <p:cNvSpPr>
            <a:spLocks noChangeShapeType="1"/>
          </p:cNvSpPr>
          <p:nvPr/>
        </p:nvSpPr>
        <p:spPr bwMode="auto">
          <a:xfrm>
            <a:off x="7781925" y="31750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3" name="Line 53"/>
          <p:cNvSpPr>
            <a:spLocks noChangeShapeType="1"/>
          </p:cNvSpPr>
          <p:nvPr/>
        </p:nvSpPr>
        <p:spPr bwMode="auto">
          <a:xfrm flipV="1">
            <a:off x="8010525" y="45466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4" name="Line 54"/>
          <p:cNvSpPr>
            <a:spLocks noChangeShapeType="1"/>
          </p:cNvSpPr>
          <p:nvPr/>
        </p:nvSpPr>
        <p:spPr bwMode="auto">
          <a:xfrm flipV="1">
            <a:off x="6315075" y="32131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5" name="Line 55"/>
          <p:cNvSpPr>
            <a:spLocks noChangeShapeType="1"/>
          </p:cNvSpPr>
          <p:nvPr/>
        </p:nvSpPr>
        <p:spPr bwMode="auto">
          <a:xfrm>
            <a:off x="6296025" y="40513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auto">
          <a:xfrm>
            <a:off x="5276850" y="2613025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57" name="Text Box 57"/>
          <p:cNvSpPr txBox="1">
            <a:spLocks noChangeArrowheads="1"/>
          </p:cNvSpPr>
          <p:nvPr/>
        </p:nvSpPr>
        <p:spPr bwMode="auto">
          <a:xfrm>
            <a:off x="5276850" y="3013075"/>
            <a:ext cx="16795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sz="200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2000" b="1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5159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choose between two feature sets:</a:t>
            </a:r>
          </a:p>
          <a:p>
            <a:pPr lvl="1"/>
            <a:r>
              <a:rPr lang="en-US" dirty="0" smtClean="0"/>
              <a:t>For feature set 1: train perceptron on training data -&gt; Classifier 1</a:t>
            </a:r>
          </a:p>
          <a:p>
            <a:pPr lvl="1"/>
            <a:r>
              <a:rPr lang="en-US" dirty="0" smtClean="0"/>
              <a:t>For feature set 2: train perceptron on training data -&gt; Classifier 2	</a:t>
            </a:r>
          </a:p>
          <a:p>
            <a:endParaRPr lang="en-US" dirty="0"/>
          </a:p>
          <a:p>
            <a:pPr lvl="1"/>
            <a:r>
              <a:rPr lang="en-US" dirty="0" smtClean="0"/>
              <a:t>Evaluate performance of Classifier 1 and Classifier 2 on hold-out data</a:t>
            </a:r>
          </a:p>
          <a:p>
            <a:pPr lvl="2"/>
            <a:r>
              <a:rPr lang="en-US" dirty="0" smtClean="0"/>
              <a:t>Select the one performing best on the hold-out data</a:t>
            </a:r>
          </a:p>
        </p:txBody>
      </p:sp>
    </p:spTree>
    <p:extLst>
      <p:ext uri="{BB962C8B-B14F-4D97-AF65-F5344CB8AC3E}">
        <p14:creationId xmlns:p14="http://schemas.microsoft.com/office/powerpoint/2010/main" val="227951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219200"/>
            <a:ext cx="15773400" cy="10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16000"/>
            <a:ext cx="10134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Feature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1676400" cy="1155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33600"/>
            <a:ext cx="3873935" cy="2608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2971800"/>
            <a:ext cx="3047998" cy="37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5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and Generalization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2362200" y="1219200"/>
            <a:ext cx="11313691" cy="4572000"/>
            <a:chOff x="1765692" y="1700224"/>
            <a:chExt cx="8862391" cy="358140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6692" y="2157424"/>
              <a:ext cx="8481391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765692" y="1700224"/>
              <a:ext cx="4419600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569279" y="6400800"/>
            <a:ext cx="238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[</a:t>
            </a:r>
            <a:r>
              <a:rPr lang="en-US" dirty="0" err="1" smtClean="0">
                <a:latin typeface="Calibri"/>
                <a:cs typeface="Calibri"/>
              </a:rPr>
              <a:t>Dalal</a:t>
            </a:r>
            <a:r>
              <a:rPr lang="en-US" dirty="0" smtClean="0">
                <a:latin typeface="Calibri"/>
                <a:cs typeface="Calibri"/>
              </a:rPr>
              <a:t> and </a:t>
            </a:r>
            <a:r>
              <a:rPr lang="en-US" dirty="0" err="1" smtClean="0">
                <a:latin typeface="Calibri"/>
                <a:cs typeface="Calibri"/>
              </a:rPr>
              <a:t>Triggs</a:t>
            </a:r>
            <a:r>
              <a:rPr lang="en-US" dirty="0" smtClean="0">
                <a:latin typeface="Calibri"/>
                <a:cs typeface="Calibri"/>
              </a:rPr>
              <a:t>, 2005]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388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Contest!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295400" y="5562601"/>
            <a:ext cx="9906000" cy="1401763"/>
          </a:xfrm>
        </p:spPr>
        <p:txBody>
          <a:bodyPr/>
          <a:lstStyle/>
          <a:p>
            <a:r>
              <a:rPr lang="en-US" sz="2800" dirty="0" smtClean="0"/>
              <a:t>Challenges: Long term strategy, multiple agents, adversarial utilities, uncertainty about other agents’ positions, plans, etc.</a:t>
            </a:r>
          </a:p>
          <a:p>
            <a:endParaRPr lang="en-US" sz="2800" dirty="0" smtClean="0"/>
          </a:p>
        </p:txBody>
      </p:sp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4729" y="1371602"/>
            <a:ext cx="9017073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360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and Generalization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09800"/>
            <a:ext cx="848139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81400" y="5562600"/>
            <a:ext cx="953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Image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24800" y="556260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HoG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4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7001"/>
            <a:ext cx="11353800" cy="4729164"/>
          </a:xfrm>
        </p:spPr>
        <p:txBody>
          <a:bodyPr/>
          <a:lstStyle/>
          <a:p>
            <a:r>
              <a:rPr lang="en-US" dirty="0" smtClean="0"/>
              <a:t>Round 1</a:t>
            </a:r>
          </a:p>
          <a:p>
            <a:pPr lvl="1"/>
            <a:r>
              <a:rPr lang="en-US" dirty="0" smtClean="0"/>
              <a:t>Training set =</a:t>
            </a:r>
          </a:p>
          <a:p>
            <a:pPr lvl="2"/>
            <a:r>
              <a:rPr lang="en-US" dirty="0" smtClean="0"/>
              <a:t>Positive examples: from labeling</a:t>
            </a:r>
          </a:p>
          <a:p>
            <a:pPr lvl="2"/>
            <a:r>
              <a:rPr lang="en-US" dirty="0" smtClean="0"/>
              <a:t>Negative examples: random patches</a:t>
            </a:r>
          </a:p>
          <a:p>
            <a:pPr lvl="1"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 preliminary SVM</a:t>
            </a:r>
          </a:p>
          <a:p>
            <a:pPr lvl="5">
              <a:buFont typeface="Wingdings" charset="0"/>
              <a:buChar char="à"/>
            </a:pPr>
            <a:endParaRPr lang="en-US" sz="400" dirty="0" smtClean="0">
              <a:sym typeface="Wingdings"/>
            </a:endParaRPr>
          </a:p>
          <a:p>
            <a:r>
              <a:rPr lang="en-US" dirty="0"/>
              <a:t>Round </a:t>
            </a:r>
            <a:r>
              <a:rPr lang="en-US" dirty="0" smtClean="0"/>
              <a:t>2 (“bootstrapping” or “mining hard negatives”)</a:t>
            </a:r>
            <a:endParaRPr lang="en-US" dirty="0"/>
          </a:p>
          <a:p>
            <a:pPr lvl="1"/>
            <a:r>
              <a:rPr lang="en-US" dirty="0"/>
              <a:t>Training set =</a:t>
            </a:r>
          </a:p>
          <a:p>
            <a:pPr lvl="2"/>
            <a:r>
              <a:rPr lang="en-US" dirty="0"/>
              <a:t>Positive examples: from </a:t>
            </a:r>
            <a:r>
              <a:rPr lang="en-US" dirty="0" smtClean="0"/>
              <a:t>labeling</a:t>
            </a:r>
          </a:p>
          <a:p>
            <a:pPr lvl="2"/>
            <a:r>
              <a:rPr lang="en-US" dirty="0" smtClean="0"/>
              <a:t>Negative examples: patches that have score &gt;= -1</a:t>
            </a:r>
          </a:p>
          <a:p>
            <a:pPr marL="457176" lvl="1" indent="0">
              <a:buNone/>
            </a:pPr>
            <a:r>
              <a:rPr lang="en-US" dirty="0" smtClean="0">
                <a:sym typeface="Wingdings"/>
              </a:rPr>
              <a:t> final SVM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3459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Feature Design </a:t>
            </a:r>
            <a:r>
              <a:rPr lang="en-US" dirty="0" smtClean="0">
                <a:sym typeface="Wingdings"/>
              </a:rPr>
              <a:t> Deep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4120197" cy="5221548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953000" y="1371600"/>
            <a:ext cx="6858000" cy="43434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Manual feature design requires:</a:t>
            </a:r>
          </a:p>
          <a:p>
            <a:pPr lvl="1"/>
            <a:r>
              <a:rPr lang="en-US" dirty="0" smtClean="0"/>
              <a:t>Domain-specific expertise</a:t>
            </a:r>
          </a:p>
          <a:p>
            <a:pPr lvl="1"/>
            <a:r>
              <a:rPr lang="en-US" dirty="0" smtClean="0"/>
              <a:t>Domain-specific effort</a:t>
            </a:r>
          </a:p>
          <a:p>
            <a:pPr eaLnBrk="1" hangingPunct="1"/>
            <a:endParaRPr lang="en-US" sz="2800" dirty="0" smtClean="0"/>
          </a:p>
          <a:p>
            <a:pPr lvl="1" eaLnBrk="1" hangingPunct="1"/>
            <a:endParaRPr lang="en-US" dirty="0" smtClean="0"/>
          </a:p>
          <a:p>
            <a:pPr eaLnBrk="1" hangingPunct="1"/>
            <a:r>
              <a:rPr lang="en-US" sz="2800" dirty="0" smtClean="0"/>
              <a:t>What if we could learn the features, too?</a:t>
            </a:r>
          </a:p>
          <a:p>
            <a:pPr lvl="1"/>
            <a:r>
              <a:rPr lang="en-US" b="1" dirty="0" smtClean="0"/>
              <a:t>-&gt;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96404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67400" y="3200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029200" y="34290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5029200" y="38100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5029200" y="41910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648200" y="3276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648200" y="3657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648200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181600" y="3048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181600" y="34432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5181600" y="3810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3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934200" y="3505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5" name="AutoShape 16"/>
          <p:cNvCxnSpPr>
            <a:cxnSpLocks noChangeShapeType="1"/>
            <a:stCxn id="4" idx="3"/>
            <a:endCxn id="14" idx="1"/>
          </p:cNvCxnSpPr>
          <p:nvPr/>
        </p:nvCxnSpPr>
        <p:spPr bwMode="auto">
          <a:xfrm>
            <a:off x="6553200" y="3810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7620000" y="38100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0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8"/>
          <p:cNvSpPr>
            <a:spLocks noChangeShapeType="1"/>
          </p:cNvSpPr>
          <p:nvPr/>
        </p:nvSpPr>
        <p:spPr bwMode="auto">
          <a:xfrm flipV="1">
            <a:off x="6172200" y="4419600"/>
            <a:ext cx="2819400" cy="129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>
            <a:off x="6248400" y="3886200"/>
            <a:ext cx="27432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Two-Layer Perceptron Network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495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2209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1600200" y="3962400"/>
            <a:ext cx="2895600" cy="16764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1600200" y="4800600"/>
            <a:ext cx="28956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219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219200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3581400" y="4738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3810000" y="54244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3810000" y="58054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28" name="AutoShape 16"/>
          <p:cNvCxnSpPr>
            <a:cxnSpLocks noChangeShapeType="1"/>
            <a:stCxn id="17" idx="3"/>
            <a:endCxn id="27" idx="1"/>
          </p:cNvCxnSpPr>
          <p:nvPr/>
        </p:nvCxnSpPr>
        <p:spPr bwMode="auto">
          <a:xfrm>
            <a:off x="5181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495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45720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1600200" y="3886200"/>
            <a:ext cx="2895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 flipV="1">
            <a:off x="1600200" y="4267200"/>
            <a:ext cx="28956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3810000" y="3048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3810000" y="35194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3810000" y="38862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&gt;0?</a:t>
            </a:r>
          </a:p>
        </p:txBody>
      </p:sp>
      <p:cxnSp>
        <p:nvCxnSpPr>
          <p:cNvPr id="41" name="AutoShape 16"/>
          <p:cNvCxnSpPr>
            <a:cxnSpLocks noChangeShapeType="1"/>
            <a:stCxn id="30" idx="3"/>
            <a:endCxn id="40" idx="1"/>
          </p:cNvCxnSpPr>
          <p:nvPr/>
        </p:nvCxnSpPr>
        <p:spPr bwMode="auto">
          <a:xfrm>
            <a:off x="5181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495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 flipV="1">
            <a:off x="1600200" y="1905000"/>
            <a:ext cx="28956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 flipV="1">
            <a:off x="1600200" y="2286000"/>
            <a:ext cx="2895600" cy="1600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V="1">
            <a:off x="1600200" y="2667000"/>
            <a:ext cx="289560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3810000" y="1524000"/>
            <a:ext cx="53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3733800" y="21478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auto">
          <a:xfrm>
            <a:off x="3810000" y="2528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54" name="AutoShape 16"/>
          <p:cNvCxnSpPr>
            <a:cxnSpLocks noChangeShapeType="1"/>
            <a:stCxn id="43" idx="3"/>
            <a:endCxn id="53" idx="1"/>
          </p:cNvCxnSpPr>
          <p:nvPr/>
        </p:nvCxnSpPr>
        <p:spPr bwMode="auto">
          <a:xfrm>
            <a:off x="5181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8991600" y="33528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>
            <a:off x="6248400" y="2286000"/>
            <a:ext cx="2743200" cy="129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7620000" y="25146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auto">
          <a:xfrm>
            <a:off x="7696200" y="35052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auto">
          <a:xfrm>
            <a:off x="7772400" y="4433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64" name="AutoShape 16"/>
          <p:cNvCxnSpPr>
            <a:cxnSpLocks noChangeShapeType="1"/>
            <a:stCxn id="56" idx="3"/>
          </p:cNvCxnSpPr>
          <p:nvPr/>
        </p:nvCxnSpPr>
        <p:spPr bwMode="auto">
          <a:xfrm>
            <a:off x="9677400" y="39624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10744200" y="39624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981568"/>
            <a:ext cx="1496292" cy="422031"/>
          </a:xfrm>
          <a:prstGeom prst="rect">
            <a:avLst/>
          </a:prstGeom>
        </p:spPr>
      </p:pic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0058400" y="3657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&gt;0?</a:t>
            </a:r>
          </a:p>
        </p:txBody>
      </p:sp>
    </p:spTree>
    <p:extLst>
      <p:ext uri="{BB962C8B-B14F-4D97-AF65-F5344CB8AC3E}">
        <p14:creationId xmlns:p14="http://schemas.microsoft.com/office/powerpoint/2010/main" val="38925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8"/>
          <p:cNvSpPr>
            <a:spLocks noChangeShapeType="1"/>
          </p:cNvSpPr>
          <p:nvPr/>
        </p:nvSpPr>
        <p:spPr bwMode="auto">
          <a:xfrm flipV="1">
            <a:off x="9677400" y="4419600"/>
            <a:ext cx="304800" cy="1371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>
            <a:off x="9677400" y="39624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N-Layer Perceptron Network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209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457200" y="3048000"/>
            <a:ext cx="1752600" cy="2286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457200" y="3962400"/>
            <a:ext cx="1752600" cy="17526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457200" y="4800600"/>
            <a:ext cx="17526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6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200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200" y="4648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276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28" name="AutoShape 16"/>
          <p:cNvCxnSpPr>
            <a:cxnSpLocks noChangeShapeType="1"/>
            <a:stCxn id="17" idx="3"/>
            <a:endCxn id="27" idx="1"/>
          </p:cNvCxnSpPr>
          <p:nvPr/>
        </p:nvCxnSpPr>
        <p:spPr bwMode="auto">
          <a:xfrm>
            <a:off x="2895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209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457200" y="3048000"/>
            <a:ext cx="1752600" cy="38100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533400" y="38862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 flipV="1">
            <a:off x="457200" y="4191000"/>
            <a:ext cx="18288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3276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41" name="AutoShape 16"/>
          <p:cNvCxnSpPr>
            <a:cxnSpLocks noChangeShapeType="1"/>
            <a:stCxn id="30" idx="3"/>
            <a:endCxn id="40" idx="1"/>
          </p:cNvCxnSpPr>
          <p:nvPr/>
        </p:nvCxnSpPr>
        <p:spPr bwMode="auto">
          <a:xfrm>
            <a:off x="2895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209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 flipV="1">
            <a:off x="457200" y="1828800"/>
            <a:ext cx="1752600" cy="1219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 flipV="1">
            <a:off x="457200" y="2209800"/>
            <a:ext cx="1752600" cy="1676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V="1">
            <a:off x="457200" y="2590800"/>
            <a:ext cx="16764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276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&gt;</a:t>
            </a:r>
            <a:r>
              <a:rPr lang="en-US" sz="2400" dirty="0" smtClean="0">
                <a:latin typeface="Calibri"/>
                <a:cs typeface="Calibri"/>
              </a:rPr>
              <a:t>0?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54" name="AutoShape 16"/>
          <p:cNvCxnSpPr>
            <a:cxnSpLocks noChangeShapeType="1"/>
            <a:stCxn id="43" idx="3"/>
            <a:endCxn id="53" idx="1"/>
          </p:cNvCxnSpPr>
          <p:nvPr/>
        </p:nvCxnSpPr>
        <p:spPr bwMode="auto">
          <a:xfrm>
            <a:off x="2895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9982200" y="33528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>
            <a:off x="9601200" y="2286000"/>
            <a:ext cx="381000" cy="129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64" name="AutoShape 16"/>
          <p:cNvCxnSpPr>
            <a:cxnSpLocks noChangeShapeType="1"/>
            <a:stCxn id="56" idx="3"/>
          </p:cNvCxnSpPr>
          <p:nvPr/>
        </p:nvCxnSpPr>
        <p:spPr bwMode="auto">
          <a:xfrm>
            <a:off x="10668000" y="3962400"/>
            <a:ext cx="256308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11610108" y="39624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08" y="2981568"/>
            <a:ext cx="1496292" cy="422031"/>
          </a:xfrm>
          <a:prstGeom prst="rect">
            <a:avLst/>
          </a:prstGeom>
        </p:spPr>
      </p:pic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495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88" name="AutoShape 16"/>
          <p:cNvCxnSpPr>
            <a:cxnSpLocks noChangeShapeType="1"/>
            <a:stCxn id="69" idx="3"/>
            <a:endCxn id="70" idx="1"/>
          </p:cNvCxnSpPr>
          <p:nvPr/>
        </p:nvCxnSpPr>
        <p:spPr bwMode="auto">
          <a:xfrm>
            <a:off x="5181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4495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91" name="AutoShape 16"/>
          <p:cNvCxnSpPr>
            <a:cxnSpLocks noChangeShapeType="1"/>
            <a:stCxn id="89" idx="3"/>
            <a:endCxn id="90" idx="1"/>
          </p:cNvCxnSpPr>
          <p:nvPr/>
        </p:nvCxnSpPr>
        <p:spPr bwMode="auto">
          <a:xfrm>
            <a:off x="5181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4495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94" name="AutoShape 16"/>
          <p:cNvCxnSpPr>
            <a:cxnSpLocks noChangeShapeType="1"/>
            <a:stCxn id="92" idx="3"/>
            <a:endCxn id="93" idx="1"/>
          </p:cNvCxnSpPr>
          <p:nvPr/>
        </p:nvCxnSpPr>
        <p:spPr bwMode="auto">
          <a:xfrm>
            <a:off x="5181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78486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89154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15" name="AutoShape 16"/>
          <p:cNvCxnSpPr>
            <a:cxnSpLocks noChangeShapeType="1"/>
            <a:stCxn id="113" idx="3"/>
            <a:endCxn id="114" idx="1"/>
          </p:cNvCxnSpPr>
          <p:nvPr/>
        </p:nvCxnSpPr>
        <p:spPr bwMode="auto">
          <a:xfrm>
            <a:off x="85344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78486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89154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18" name="AutoShape 16"/>
          <p:cNvCxnSpPr>
            <a:cxnSpLocks noChangeShapeType="1"/>
            <a:stCxn id="116" idx="3"/>
            <a:endCxn id="117" idx="1"/>
          </p:cNvCxnSpPr>
          <p:nvPr/>
        </p:nvCxnSpPr>
        <p:spPr bwMode="auto">
          <a:xfrm>
            <a:off x="85344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78486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89154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21" name="AutoShape 16"/>
          <p:cNvCxnSpPr>
            <a:cxnSpLocks noChangeShapeType="1"/>
            <a:stCxn id="119" idx="3"/>
            <a:endCxn id="120" idx="1"/>
          </p:cNvCxnSpPr>
          <p:nvPr/>
        </p:nvCxnSpPr>
        <p:spPr bwMode="auto">
          <a:xfrm>
            <a:off x="85344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0" name="TextBox 139"/>
          <p:cNvSpPr txBox="1"/>
          <p:nvPr/>
        </p:nvSpPr>
        <p:spPr>
          <a:xfrm>
            <a:off x="7162800" y="213360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alibri"/>
                <a:cs typeface="Calibri"/>
              </a:rPr>
              <a:t>…</a:t>
            </a:r>
            <a:endParaRPr lang="en-US" sz="3200" b="1" dirty="0">
              <a:latin typeface="Calibri"/>
              <a:cs typeface="Calibri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162800" y="373380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alibri"/>
                <a:cs typeface="Calibri"/>
              </a:rPr>
              <a:t>…</a:t>
            </a:r>
            <a:endParaRPr lang="en-US" sz="3200" b="1" dirty="0">
              <a:latin typeface="Calibri"/>
              <a:cs typeface="Calibri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162800" y="541020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alibri"/>
                <a:cs typeface="Calibri"/>
              </a:rPr>
              <a:t>…</a:t>
            </a:r>
            <a:endParaRPr lang="en-US" sz="3200" b="1" dirty="0">
              <a:latin typeface="Calibri"/>
              <a:cs typeface="Calibri"/>
            </a:endParaRPr>
          </a:p>
        </p:txBody>
      </p:sp>
      <p:sp>
        <p:nvSpPr>
          <p:cNvPr id="143" name="Line 7"/>
          <p:cNvSpPr>
            <a:spLocks noChangeShapeType="1"/>
          </p:cNvSpPr>
          <p:nvPr/>
        </p:nvSpPr>
        <p:spPr bwMode="auto">
          <a:xfrm flipV="1">
            <a:off x="3962400" y="1981200"/>
            <a:ext cx="533400" cy="304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" name="Line 7"/>
          <p:cNvSpPr>
            <a:spLocks noChangeShapeType="1"/>
          </p:cNvSpPr>
          <p:nvPr/>
        </p:nvSpPr>
        <p:spPr bwMode="auto">
          <a:xfrm>
            <a:off x="3962400" y="2286000"/>
            <a:ext cx="533400" cy="1447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5" name="Line 7"/>
          <p:cNvSpPr>
            <a:spLocks noChangeShapeType="1"/>
          </p:cNvSpPr>
          <p:nvPr/>
        </p:nvSpPr>
        <p:spPr bwMode="auto">
          <a:xfrm>
            <a:off x="3962400" y="2362200"/>
            <a:ext cx="457200" cy="297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6" name="Line 8"/>
          <p:cNvSpPr>
            <a:spLocks noChangeShapeType="1"/>
          </p:cNvSpPr>
          <p:nvPr/>
        </p:nvSpPr>
        <p:spPr bwMode="auto">
          <a:xfrm>
            <a:off x="3962400" y="5715000"/>
            <a:ext cx="533400" cy="381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7" name="Line 8"/>
          <p:cNvSpPr>
            <a:spLocks noChangeShapeType="1"/>
          </p:cNvSpPr>
          <p:nvPr/>
        </p:nvSpPr>
        <p:spPr bwMode="auto">
          <a:xfrm>
            <a:off x="3962400" y="3886200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8" name="Line 6"/>
          <p:cNvSpPr>
            <a:spLocks noChangeShapeType="1"/>
          </p:cNvSpPr>
          <p:nvPr/>
        </p:nvSpPr>
        <p:spPr bwMode="auto">
          <a:xfrm flipV="1">
            <a:off x="3962400" y="4191000"/>
            <a:ext cx="533400" cy="1447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9" name="Line 8"/>
          <p:cNvSpPr>
            <a:spLocks noChangeShapeType="1"/>
          </p:cNvSpPr>
          <p:nvPr/>
        </p:nvSpPr>
        <p:spPr bwMode="auto">
          <a:xfrm flipV="1">
            <a:off x="3962400" y="2667000"/>
            <a:ext cx="457200" cy="297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0" name="Line 8"/>
          <p:cNvSpPr>
            <a:spLocks noChangeShapeType="1"/>
          </p:cNvSpPr>
          <p:nvPr/>
        </p:nvSpPr>
        <p:spPr bwMode="auto">
          <a:xfrm flipV="1">
            <a:off x="3962400" y="2362200"/>
            <a:ext cx="45720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1" name="Line 8"/>
          <p:cNvSpPr>
            <a:spLocks noChangeShapeType="1"/>
          </p:cNvSpPr>
          <p:nvPr/>
        </p:nvSpPr>
        <p:spPr bwMode="auto">
          <a:xfrm>
            <a:off x="3962400" y="39624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2" name="Rectangle 151"/>
          <p:cNvSpPr>
            <a:spLocks noChangeArrowheads="1"/>
          </p:cNvSpPr>
          <p:nvPr/>
        </p:nvSpPr>
        <p:spPr bwMode="auto">
          <a:xfrm>
            <a:off x="10896600" y="3657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&gt;0?</a:t>
            </a:r>
          </a:p>
        </p:txBody>
      </p:sp>
    </p:spTree>
    <p:extLst>
      <p:ext uri="{BB962C8B-B14F-4D97-AF65-F5344CB8AC3E}">
        <p14:creationId xmlns:p14="http://schemas.microsoft.com/office/powerpoint/2010/main" val="287388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</p:spPr>
        <p:txBody>
          <a:bodyPr lIns="121854" tIns="121854" rIns="121854" bIns="121854" anchor="b" anchorCtr="0">
            <a:noAutofit/>
          </a:bodyPr>
          <a:lstStyle/>
          <a:p>
            <a:r>
              <a:rPr lang="en-US" b="0" dirty="0" smtClean="0"/>
              <a:t>Performance</a:t>
            </a:r>
            <a:endParaRPr lang="en" b="0" dirty="0"/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03" y="914416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lIns="121854" tIns="121854" rIns="121854" bIns="121854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i="1" dirty="0"/>
              <a:t>graph credit Matt Zeiler, Clarifai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21600" y="2108200"/>
            <a:ext cx="1625600" cy="406400"/>
          </a:xfrm>
          <a:prstGeom prst="rect">
            <a:avLst/>
          </a:prstGeom>
          <a:solidFill>
            <a:srgbClr val="2C2C2E"/>
          </a:solidFill>
          <a:ln w="63500" algn="ctr">
            <a:noFill/>
            <a:round/>
            <a:headEnd/>
            <a:tailEnd/>
          </a:ln>
        </p:spPr>
        <p:txBody>
          <a:bodyPr wrap="square" lIns="121874" tIns="60937" rIns="121874" bIns="60937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7620000" y="4749800"/>
            <a:ext cx="2032000" cy="1016000"/>
          </a:xfrm>
          <a:prstGeom prst="rect">
            <a:avLst/>
          </a:prstGeom>
          <a:solidFill>
            <a:srgbClr val="2C2C2E"/>
          </a:solidFill>
          <a:ln w="63500" algn="ctr">
            <a:noFill/>
            <a:round/>
            <a:headEnd/>
            <a:tailEnd/>
          </a:ln>
        </p:spPr>
        <p:txBody>
          <a:bodyPr wrap="square" lIns="121874" tIns="60937" rIns="121874" bIns="60937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6197600" y="5054600"/>
            <a:ext cx="609600" cy="508000"/>
          </a:xfrm>
          <a:prstGeom prst="rect">
            <a:avLst/>
          </a:prstGeom>
          <a:solidFill>
            <a:srgbClr val="2C2C2E"/>
          </a:solidFill>
          <a:ln w="63500" algn="ctr">
            <a:noFill/>
            <a:round/>
            <a:headEnd/>
            <a:tailEnd/>
          </a:ln>
        </p:spPr>
        <p:txBody>
          <a:bodyPr wrap="square" lIns="121874" tIns="60937" rIns="121874" bIns="60937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017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</p:spPr>
        <p:txBody>
          <a:bodyPr lIns="121854" tIns="121854" rIns="121854" bIns="121854" anchor="b" anchorCtr="0">
            <a:noAutofit/>
          </a:bodyPr>
          <a:lstStyle/>
          <a:p>
            <a:r>
              <a:rPr lang="en-US" b="0" dirty="0" smtClean="0"/>
              <a:t>Performance</a:t>
            </a:r>
            <a:endParaRPr lang="en" b="0" dirty="0"/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03" y="914416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lIns="121854" tIns="121854" rIns="121854" bIns="121854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i="1" dirty="0"/>
              <a:t>graph credit Matt Zeiler, Clarifai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21600" y="2108200"/>
            <a:ext cx="1625600" cy="406400"/>
          </a:xfrm>
          <a:prstGeom prst="rect">
            <a:avLst/>
          </a:prstGeom>
          <a:solidFill>
            <a:srgbClr val="2C2C2E"/>
          </a:solidFill>
          <a:ln w="63500" algn="ctr">
            <a:noFill/>
            <a:round/>
            <a:headEnd/>
            <a:tailEnd/>
          </a:ln>
        </p:spPr>
        <p:txBody>
          <a:bodyPr wrap="square" lIns="121874" tIns="60937" rIns="121874" bIns="60937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7620000" y="4749800"/>
            <a:ext cx="2032000" cy="1016000"/>
          </a:xfrm>
          <a:prstGeom prst="rect">
            <a:avLst/>
          </a:prstGeom>
          <a:solidFill>
            <a:srgbClr val="2C2C2E"/>
          </a:solidFill>
          <a:ln w="63500" algn="ctr">
            <a:noFill/>
            <a:round/>
            <a:headEnd/>
            <a:tailEnd/>
          </a:ln>
        </p:spPr>
        <p:txBody>
          <a:bodyPr wrap="square" lIns="121874" tIns="60937" rIns="121874" bIns="60937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6197600" y="5054600"/>
            <a:ext cx="609600" cy="508000"/>
          </a:xfrm>
          <a:prstGeom prst="rect">
            <a:avLst/>
          </a:prstGeom>
          <a:solidFill>
            <a:srgbClr val="2C2C2E"/>
          </a:solidFill>
          <a:ln w="63500" algn="ctr">
            <a:noFill/>
            <a:round/>
            <a:headEnd/>
            <a:tailEnd/>
          </a:ln>
        </p:spPr>
        <p:txBody>
          <a:bodyPr wrap="square" lIns="121874" tIns="60937" rIns="121874" bIns="60937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352800" y="4749800"/>
            <a:ext cx="6629400" cy="203200"/>
          </a:xfrm>
          <a:prstGeom prst="line">
            <a:avLst/>
          </a:prstGeom>
          <a:noFill/>
          <a:ln w="12700" cap="flat" cmpd="sng" algn="ctr">
            <a:solidFill>
              <a:srgbClr val="36CE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434105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</p:spPr>
        <p:txBody>
          <a:bodyPr lIns="121854" tIns="121854" rIns="121854" bIns="121854" anchor="b" anchorCtr="0">
            <a:noAutofit/>
          </a:bodyPr>
          <a:lstStyle/>
          <a:p>
            <a:r>
              <a:rPr lang="en-US" b="0" dirty="0" smtClean="0"/>
              <a:t>Performance</a:t>
            </a:r>
            <a:endParaRPr lang="en" b="0" dirty="0"/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03" y="914416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lIns="121854" tIns="121854" rIns="121854" bIns="121854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i="1" dirty="0"/>
              <a:t>graph credit Matt Zeiler, Clarifai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620000" y="4749800"/>
            <a:ext cx="2032000" cy="1016000"/>
          </a:xfrm>
          <a:prstGeom prst="rect">
            <a:avLst/>
          </a:prstGeom>
          <a:solidFill>
            <a:srgbClr val="2C2C2E"/>
          </a:solidFill>
          <a:ln w="63500" algn="ctr">
            <a:noFill/>
            <a:round/>
            <a:headEnd/>
            <a:tailEnd/>
          </a:ln>
        </p:spPr>
        <p:txBody>
          <a:bodyPr wrap="square" lIns="121874" tIns="60937" rIns="121874" bIns="60937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9" name="Shape 647"/>
          <p:cNvSpPr txBox="1"/>
          <p:nvPr/>
        </p:nvSpPr>
        <p:spPr>
          <a:xfrm>
            <a:off x="6051200" y="5219400"/>
            <a:ext cx="1264000" cy="546400"/>
          </a:xfrm>
          <a:prstGeom prst="rect">
            <a:avLst/>
          </a:prstGeom>
          <a:noFill/>
          <a:ln>
            <a:noFill/>
          </a:ln>
        </p:spPr>
        <p:txBody>
          <a:bodyPr lIns="121854" tIns="121854" rIns="121854" bIns="121854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300" dirty="0">
                <a:solidFill>
                  <a:schemeClr val="lt1"/>
                </a:solidFill>
              </a:rPr>
              <a:t>AlexNet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3352800" y="4749800"/>
            <a:ext cx="6629400" cy="203200"/>
          </a:xfrm>
          <a:prstGeom prst="line">
            <a:avLst/>
          </a:prstGeom>
          <a:noFill/>
          <a:ln w="12700" cap="flat" cmpd="sng" algn="ctr">
            <a:solidFill>
              <a:srgbClr val="36CE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457885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</p:spPr>
        <p:txBody>
          <a:bodyPr lIns="121854" tIns="121854" rIns="121854" bIns="121854" anchor="b" anchorCtr="0">
            <a:noAutofit/>
          </a:bodyPr>
          <a:lstStyle/>
          <a:p>
            <a:r>
              <a:rPr lang="en-US" b="0" dirty="0" smtClean="0"/>
              <a:t>Performance</a:t>
            </a:r>
            <a:endParaRPr lang="en" b="0" dirty="0"/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03" y="914416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lIns="121854" tIns="121854" rIns="121854" bIns="121854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i="1" dirty="0"/>
              <a:t>graph credit Matt Zeiler, Clarifai</a:t>
            </a:r>
          </a:p>
        </p:txBody>
      </p:sp>
      <p:sp>
        <p:nvSpPr>
          <p:cNvPr id="9" name="Shape 647"/>
          <p:cNvSpPr txBox="1"/>
          <p:nvPr/>
        </p:nvSpPr>
        <p:spPr>
          <a:xfrm>
            <a:off x="6051200" y="5219400"/>
            <a:ext cx="1264000" cy="546400"/>
          </a:xfrm>
          <a:prstGeom prst="rect">
            <a:avLst/>
          </a:prstGeom>
          <a:noFill/>
          <a:ln>
            <a:noFill/>
          </a:ln>
        </p:spPr>
        <p:txBody>
          <a:bodyPr lIns="121854" tIns="121854" rIns="121854" bIns="121854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300" dirty="0">
                <a:solidFill>
                  <a:schemeClr val="lt1"/>
                </a:solidFill>
              </a:rPr>
              <a:t>AlexNet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352800" y="4749800"/>
            <a:ext cx="6629400" cy="203200"/>
          </a:xfrm>
          <a:prstGeom prst="line">
            <a:avLst/>
          </a:prstGeom>
          <a:noFill/>
          <a:ln w="12700" cap="flat" cmpd="sng" algn="ctr">
            <a:solidFill>
              <a:srgbClr val="36CE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64155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Contest Extra Credit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9906000" cy="4876799"/>
          </a:xfrm>
        </p:spPr>
        <p:txBody>
          <a:bodyPr/>
          <a:lstStyle/>
          <a:p>
            <a:r>
              <a:rPr lang="en-US" sz="2000" dirty="0" smtClean="0"/>
              <a:t>Extra Credit Based on Final Ranking (deadline 4/24 11:59pm)</a:t>
            </a:r>
          </a:p>
          <a:p>
            <a:pPr lvl="1"/>
            <a:r>
              <a:rPr lang="en-US" sz="1800" dirty="0" smtClean="0"/>
              <a:t>1st </a:t>
            </a:r>
            <a:r>
              <a:rPr lang="en-US" sz="1800" dirty="0"/>
              <a:t>place: 2 points on the final</a:t>
            </a:r>
          </a:p>
          <a:p>
            <a:pPr lvl="1"/>
            <a:r>
              <a:rPr lang="en-US" sz="1800" dirty="0"/>
              <a:t>2nd and 3rd place: 1.5 points on the final</a:t>
            </a:r>
          </a:p>
          <a:p>
            <a:pPr lvl="1"/>
            <a:r>
              <a:rPr lang="en-US" sz="1800" dirty="0"/>
              <a:t>4th to 10th place: 1 point on the final</a:t>
            </a:r>
          </a:p>
          <a:p>
            <a:pPr lvl="1"/>
            <a:r>
              <a:rPr lang="en-US" sz="1800" dirty="0"/>
              <a:t>0.25 points on the final per staff bot beaten in the final ranking.</a:t>
            </a:r>
          </a:p>
          <a:p>
            <a:endParaRPr lang="en-US" sz="2000" dirty="0" smtClean="0"/>
          </a:p>
          <a:p>
            <a:r>
              <a:rPr lang="en-US" sz="2000" dirty="0" smtClean="0"/>
              <a:t>In </a:t>
            </a:r>
            <a:r>
              <a:rPr lang="en-US" sz="2000" dirty="0"/>
              <a:t>addition, every night from 4/17 through 4/24 at 11:59pm we will temporarily close submissions to compute an intermediate ranking, and there is also extra credit:</a:t>
            </a:r>
          </a:p>
          <a:p>
            <a:pPr lvl="1"/>
            <a:r>
              <a:rPr lang="en-US" sz="1800" dirty="0" smtClean="0"/>
              <a:t>Top </a:t>
            </a:r>
            <a:r>
              <a:rPr lang="en-US" sz="1800" dirty="0"/>
              <a:t>20: 0.5 points on the final</a:t>
            </a:r>
          </a:p>
          <a:p>
            <a:pPr lvl="1"/>
            <a:r>
              <a:rPr lang="en-US" sz="1800" dirty="0"/>
              <a:t>Top 10: 1 point on the final</a:t>
            </a:r>
          </a:p>
          <a:p>
            <a:endParaRPr lang="en-US" sz="2000" dirty="0" smtClean="0"/>
          </a:p>
          <a:p>
            <a:r>
              <a:rPr lang="en-US" sz="2000" dirty="0" smtClean="0"/>
              <a:t>Note </a:t>
            </a:r>
            <a:r>
              <a:rPr lang="en-US" sz="2000" dirty="0"/>
              <a:t>that the ranking rewards are not cumulative, you will only get points for the highest ranking category you achieve during the contest.</a:t>
            </a:r>
            <a:endParaRPr lang="en-US" sz="2000" dirty="0" smtClean="0"/>
          </a:p>
        </p:txBody>
      </p:sp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0" y="1524000"/>
            <a:ext cx="344327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4839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</p:spPr>
        <p:txBody>
          <a:bodyPr lIns="121854" tIns="121854" rIns="121854" bIns="121854" anchor="b" anchorCtr="0">
            <a:noAutofit/>
          </a:bodyPr>
          <a:lstStyle/>
          <a:p>
            <a:r>
              <a:rPr lang="en-US" b="0" dirty="0" smtClean="0"/>
              <a:t>Performance</a:t>
            </a:r>
            <a:endParaRPr lang="en" b="0" dirty="0"/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03" y="914416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lIns="121854" tIns="121854" rIns="121854" bIns="121854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i="1" dirty="0"/>
              <a:t>graph credit Matt Zeiler, Clarifai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6400800" y="5257800"/>
            <a:ext cx="3454400" cy="508000"/>
          </a:xfrm>
          <a:prstGeom prst="line">
            <a:avLst/>
          </a:prstGeom>
          <a:noFill/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hape 647"/>
          <p:cNvSpPr txBox="1"/>
          <p:nvPr/>
        </p:nvSpPr>
        <p:spPr>
          <a:xfrm>
            <a:off x="6051200" y="5219400"/>
            <a:ext cx="1264000" cy="546400"/>
          </a:xfrm>
          <a:prstGeom prst="rect">
            <a:avLst/>
          </a:prstGeom>
          <a:noFill/>
          <a:ln>
            <a:noFill/>
          </a:ln>
        </p:spPr>
        <p:txBody>
          <a:bodyPr lIns="121854" tIns="121854" rIns="121854" bIns="121854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300" dirty="0">
                <a:solidFill>
                  <a:schemeClr val="lt1"/>
                </a:solidFill>
              </a:rPr>
              <a:t>AlexNet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352800" y="4749800"/>
            <a:ext cx="6629400" cy="203200"/>
          </a:xfrm>
          <a:prstGeom prst="line">
            <a:avLst/>
          </a:prstGeom>
          <a:noFill/>
          <a:ln w="12700" cap="flat" cmpd="sng" algn="ctr">
            <a:solidFill>
              <a:srgbClr val="36CE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713649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xfrm>
            <a:off x="609600" y="-254200"/>
            <a:ext cx="10972800" cy="1143200"/>
          </a:xfrm>
          <a:prstGeom prst="rect">
            <a:avLst/>
          </a:prstGeom>
        </p:spPr>
        <p:txBody>
          <a:bodyPr lIns="121854" tIns="121854" rIns="121854" bIns="121854" anchor="b" anchorCtr="0">
            <a:noAutofit/>
          </a:bodyPr>
          <a:lstStyle/>
          <a:p>
            <a:r>
              <a:rPr lang="en" b="0" dirty="0"/>
              <a:t>Speech Recognition</a:t>
            </a:r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68" y="1464589"/>
            <a:ext cx="7683365" cy="539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467" y="1362967"/>
            <a:ext cx="3873500" cy="2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2867" y="4152900"/>
            <a:ext cx="372110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Shape 657"/>
          <p:cNvSpPr txBox="1"/>
          <p:nvPr/>
        </p:nvSpPr>
        <p:spPr>
          <a:xfrm>
            <a:off x="7855255" y="6413689"/>
            <a:ext cx="4157999" cy="367199"/>
          </a:xfrm>
          <a:prstGeom prst="rect">
            <a:avLst/>
          </a:prstGeom>
          <a:noFill/>
          <a:ln>
            <a:noFill/>
          </a:ln>
        </p:spPr>
        <p:txBody>
          <a:bodyPr lIns="121854" tIns="121854" rIns="121854" bIns="121854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i="1"/>
              <a:t>graph credit Matt Zeiler, Clarifai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914400" y="4953000"/>
            <a:ext cx="6908800" cy="203200"/>
          </a:xfrm>
          <a:prstGeom prst="line">
            <a:avLst/>
          </a:prstGeom>
          <a:noFill/>
          <a:ln w="12700" cap="flat" cmpd="sng" algn="ctr">
            <a:solidFill>
              <a:srgbClr val="36CE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5892800" y="4953000"/>
            <a:ext cx="1422400" cy="1016000"/>
          </a:xfrm>
          <a:prstGeom prst="line">
            <a:avLst/>
          </a:prstGeom>
          <a:noFill/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206833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xfrm>
            <a:off x="609600" y="-254200"/>
            <a:ext cx="10972800" cy="1143200"/>
          </a:xfrm>
          <a:prstGeom prst="rect">
            <a:avLst/>
          </a:prstGeom>
        </p:spPr>
        <p:txBody>
          <a:bodyPr lIns="121854" tIns="121854" rIns="121854" bIns="121854" anchor="b" anchorCtr="0">
            <a:noAutofit/>
          </a:bodyPr>
          <a:lstStyle/>
          <a:p>
            <a:r>
              <a:rPr lang="en" b="0" dirty="0"/>
              <a:t>Speech </a:t>
            </a:r>
            <a:r>
              <a:rPr lang="en-US" b="0" dirty="0" smtClean="0"/>
              <a:t>Synthesis: </a:t>
            </a:r>
            <a:r>
              <a:rPr lang="en-US" b="0" dirty="0" err="1" smtClean="0"/>
              <a:t>WaveNet</a:t>
            </a:r>
            <a:endParaRPr lang="en" b="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54" tIns="121854" rIns="121854" bIns="121854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 smtClean="0"/>
              <a:t>WaveNet</a:t>
            </a:r>
            <a:r>
              <a:rPr lang="en-US" kern="0" dirty="0" smtClean="0"/>
              <a:t> (2016)		   </a:t>
            </a:r>
          </a:p>
          <a:p>
            <a:pPr lvl="1"/>
            <a:r>
              <a:rPr lang="en-US" kern="0" dirty="0" smtClean="0"/>
              <a:t>Approach for the “Text to Speech” problem (TTS).</a:t>
            </a:r>
          </a:p>
          <a:p>
            <a:pPr lvl="1"/>
            <a:r>
              <a:rPr lang="en-US" kern="0" dirty="0" smtClean="0"/>
              <a:t>Concatenative TTS: Short recorded speech fragments concatenated.</a:t>
            </a:r>
          </a:p>
          <a:p>
            <a:pPr lvl="1"/>
            <a:r>
              <a:rPr lang="en-US" kern="0" dirty="0" smtClean="0"/>
              <a:t>Parametric TTS: High level model based speech generation (from scratch).</a:t>
            </a:r>
          </a:p>
          <a:p>
            <a:pPr lvl="1"/>
            <a:r>
              <a:rPr lang="en-US" kern="0" dirty="0" err="1" smtClean="0"/>
              <a:t>WaveNet</a:t>
            </a:r>
            <a:r>
              <a:rPr lang="en-US" kern="0" dirty="0" smtClean="0"/>
              <a:t>: “Dumb” neural network based model for generating human speech at the level of individual audio samples.</a:t>
            </a:r>
          </a:p>
          <a:p>
            <a:pPr lvl="1"/>
            <a:r>
              <a:rPr lang="en-US" kern="0" dirty="0" smtClean="0"/>
              <a:t>(Note: This is not a classifier! Not a direct application of today’s ideas, but instead an example of the generality of deep neural networks)</a:t>
            </a:r>
          </a:p>
          <a:p>
            <a:r>
              <a:rPr lang="en-US" dirty="0">
                <a:hlinkClick r:id="rId3"/>
              </a:rPr>
              <a:t>https://deepmind.com/blog/wavenet-generative-model-raw-audio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13975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AI in the news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Computers to Identify a Cat? </a:t>
            </a:r>
            <a:endParaRPr lang="en-US" dirty="0"/>
          </a:p>
        </p:txBody>
      </p:sp>
      <p:pic>
        <p:nvPicPr>
          <p:cNvPr id="5" name="Picture 4" descr="ca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76" y="1143000"/>
            <a:ext cx="5522424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31368" y="6488668"/>
            <a:ext cx="259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[Le, Ng, Dean, et al, 2012]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77400" y="6107668"/>
            <a:ext cx="158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“Google Brain”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72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8"/>
          <p:cNvSpPr>
            <a:spLocks noChangeShapeType="1"/>
          </p:cNvSpPr>
          <p:nvPr/>
        </p:nvSpPr>
        <p:spPr bwMode="auto">
          <a:xfrm flipV="1">
            <a:off x="9677400" y="4419600"/>
            <a:ext cx="304800" cy="1371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>
            <a:off x="9677400" y="39624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N-Layer Perceptron Network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209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457200" y="3048000"/>
            <a:ext cx="1752600" cy="2286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457200" y="3962400"/>
            <a:ext cx="1752600" cy="17526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457200" y="4800600"/>
            <a:ext cx="17526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6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200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200" y="4648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276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28" name="AutoShape 16"/>
          <p:cNvCxnSpPr>
            <a:cxnSpLocks noChangeShapeType="1"/>
            <a:stCxn id="17" idx="3"/>
            <a:endCxn id="27" idx="1"/>
          </p:cNvCxnSpPr>
          <p:nvPr/>
        </p:nvCxnSpPr>
        <p:spPr bwMode="auto">
          <a:xfrm>
            <a:off x="2895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209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457200" y="3048000"/>
            <a:ext cx="1752600" cy="38100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533400" y="38862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 flipV="1">
            <a:off x="457200" y="4191000"/>
            <a:ext cx="18288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3276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41" name="AutoShape 16"/>
          <p:cNvCxnSpPr>
            <a:cxnSpLocks noChangeShapeType="1"/>
            <a:stCxn id="30" idx="3"/>
            <a:endCxn id="40" idx="1"/>
          </p:cNvCxnSpPr>
          <p:nvPr/>
        </p:nvCxnSpPr>
        <p:spPr bwMode="auto">
          <a:xfrm>
            <a:off x="2895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209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 flipV="1">
            <a:off x="457200" y="1828800"/>
            <a:ext cx="1752600" cy="1219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 flipV="1">
            <a:off x="457200" y="2209800"/>
            <a:ext cx="1752600" cy="1676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V="1">
            <a:off x="457200" y="2590800"/>
            <a:ext cx="16764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276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&gt;</a:t>
            </a:r>
            <a:r>
              <a:rPr lang="en-US" sz="2400" dirty="0" smtClean="0">
                <a:latin typeface="Calibri"/>
                <a:cs typeface="Calibri"/>
              </a:rPr>
              <a:t>0?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54" name="AutoShape 16"/>
          <p:cNvCxnSpPr>
            <a:cxnSpLocks noChangeShapeType="1"/>
            <a:stCxn id="43" idx="3"/>
            <a:endCxn id="53" idx="1"/>
          </p:cNvCxnSpPr>
          <p:nvPr/>
        </p:nvCxnSpPr>
        <p:spPr bwMode="auto">
          <a:xfrm>
            <a:off x="2895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9982200" y="33528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>
            <a:off x="9601200" y="2286000"/>
            <a:ext cx="381000" cy="129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64" name="AutoShape 16"/>
          <p:cNvCxnSpPr>
            <a:cxnSpLocks noChangeShapeType="1"/>
            <a:stCxn id="56" idx="3"/>
          </p:cNvCxnSpPr>
          <p:nvPr/>
        </p:nvCxnSpPr>
        <p:spPr bwMode="auto">
          <a:xfrm>
            <a:off x="10668000" y="3962400"/>
            <a:ext cx="256308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11610108" y="39624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08" y="2981568"/>
            <a:ext cx="1496292" cy="422031"/>
          </a:xfrm>
          <a:prstGeom prst="rect">
            <a:avLst/>
          </a:prstGeom>
        </p:spPr>
      </p:pic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495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88" name="AutoShape 16"/>
          <p:cNvCxnSpPr>
            <a:cxnSpLocks noChangeShapeType="1"/>
            <a:stCxn id="69" idx="3"/>
            <a:endCxn id="70" idx="1"/>
          </p:cNvCxnSpPr>
          <p:nvPr/>
        </p:nvCxnSpPr>
        <p:spPr bwMode="auto">
          <a:xfrm>
            <a:off x="5181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4495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91" name="AutoShape 16"/>
          <p:cNvCxnSpPr>
            <a:cxnSpLocks noChangeShapeType="1"/>
            <a:stCxn id="89" idx="3"/>
            <a:endCxn id="90" idx="1"/>
          </p:cNvCxnSpPr>
          <p:nvPr/>
        </p:nvCxnSpPr>
        <p:spPr bwMode="auto">
          <a:xfrm>
            <a:off x="5181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4495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94" name="AutoShape 16"/>
          <p:cNvCxnSpPr>
            <a:cxnSpLocks noChangeShapeType="1"/>
            <a:stCxn id="92" idx="3"/>
            <a:endCxn id="93" idx="1"/>
          </p:cNvCxnSpPr>
          <p:nvPr/>
        </p:nvCxnSpPr>
        <p:spPr bwMode="auto">
          <a:xfrm>
            <a:off x="5181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78486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89154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15" name="AutoShape 16"/>
          <p:cNvCxnSpPr>
            <a:cxnSpLocks noChangeShapeType="1"/>
            <a:stCxn id="113" idx="3"/>
            <a:endCxn id="114" idx="1"/>
          </p:cNvCxnSpPr>
          <p:nvPr/>
        </p:nvCxnSpPr>
        <p:spPr bwMode="auto">
          <a:xfrm>
            <a:off x="85344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78486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89154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18" name="AutoShape 16"/>
          <p:cNvCxnSpPr>
            <a:cxnSpLocks noChangeShapeType="1"/>
            <a:stCxn id="116" idx="3"/>
            <a:endCxn id="117" idx="1"/>
          </p:cNvCxnSpPr>
          <p:nvPr/>
        </p:nvCxnSpPr>
        <p:spPr bwMode="auto">
          <a:xfrm>
            <a:off x="85344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78486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89154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21" name="AutoShape 16"/>
          <p:cNvCxnSpPr>
            <a:cxnSpLocks noChangeShapeType="1"/>
            <a:stCxn id="119" idx="3"/>
            <a:endCxn id="120" idx="1"/>
          </p:cNvCxnSpPr>
          <p:nvPr/>
        </p:nvCxnSpPr>
        <p:spPr bwMode="auto">
          <a:xfrm>
            <a:off x="85344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0" name="TextBox 139"/>
          <p:cNvSpPr txBox="1"/>
          <p:nvPr/>
        </p:nvSpPr>
        <p:spPr>
          <a:xfrm>
            <a:off x="7162800" y="213360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alibri"/>
                <a:cs typeface="Calibri"/>
              </a:rPr>
              <a:t>…</a:t>
            </a:r>
            <a:endParaRPr lang="en-US" sz="3200" b="1" dirty="0">
              <a:latin typeface="Calibri"/>
              <a:cs typeface="Calibri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162800" y="373380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alibri"/>
                <a:cs typeface="Calibri"/>
              </a:rPr>
              <a:t>…</a:t>
            </a:r>
            <a:endParaRPr lang="en-US" sz="3200" b="1" dirty="0">
              <a:latin typeface="Calibri"/>
              <a:cs typeface="Calibri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162800" y="541020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alibri"/>
                <a:cs typeface="Calibri"/>
              </a:rPr>
              <a:t>…</a:t>
            </a:r>
            <a:endParaRPr lang="en-US" sz="3200" b="1" dirty="0">
              <a:latin typeface="Calibri"/>
              <a:cs typeface="Calibri"/>
            </a:endParaRPr>
          </a:p>
        </p:txBody>
      </p:sp>
      <p:sp>
        <p:nvSpPr>
          <p:cNvPr id="143" name="Line 7"/>
          <p:cNvSpPr>
            <a:spLocks noChangeShapeType="1"/>
          </p:cNvSpPr>
          <p:nvPr/>
        </p:nvSpPr>
        <p:spPr bwMode="auto">
          <a:xfrm flipV="1">
            <a:off x="3962400" y="1981200"/>
            <a:ext cx="533400" cy="304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" name="Line 7"/>
          <p:cNvSpPr>
            <a:spLocks noChangeShapeType="1"/>
          </p:cNvSpPr>
          <p:nvPr/>
        </p:nvSpPr>
        <p:spPr bwMode="auto">
          <a:xfrm>
            <a:off x="3962400" y="2286000"/>
            <a:ext cx="533400" cy="1447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5" name="Line 7"/>
          <p:cNvSpPr>
            <a:spLocks noChangeShapeType="1"/>
          </p:cNvSpPr>
          <p:nvPr/>
        </p:nvSpPr>
        <p:spPr bwMode="auto">
          <a:xfrm>
            <a:off x="3962400" y="2362200"/>
            <a:ext cx="457200" cy="297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6" name="Line 8"/>
          <p:cNvSpPr>
            <a:spLocks noChangeShapeType="1"/>
          </p:cNvSpPr>
          <p:nvPr/>
        </p:nvSpPr>
        <p:spPr bwMode="auto">
          <a:xfrm>
            <a:off x="3962400" y="5715000"/>
            <a:ext cx="533400" cy="381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7" name="Line 8"/>
          <p:cNvSpPr>
            <a:spLocks noChangeShapeType="1"/>
          </p:cNvSpPr>
          <p:nvPr/>
        </p:nvSpPr>
        <p:spPr bwMode="auto">
          <a:xfrm>
            <a:off x="3962400" y="3886200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8" name="Line 6"/>
          <p:cNvSpPr>
            <a:spLocks noChangeShapeType="1"/>
          </p:cNvSpPr>
          <p:nvPr/>
        </p:nvSpPr>
        <p:spPr bwMode="auto">
          <a:xfrm flipV="1">
            <a:off x="3962400" y="4191000"/>
            <a:ext cx="533400" cy="1447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9" name="Line 8"/>
          <p:cNvSpPr>
            <a:spLocks noChangeShapeType="1"/>
          </p:cNvSpPr>
          <p:nvPr/>
        </p:nvSpPr>
        <p:spPr bwMode="auto">
          <a:xfrm flipV="1">
            <a:off x="3962400" y="2667000"/>
            <a:ext cx="457200" cy="297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0" name="Line 8"/>
          <p:cNvSpPr>
            <a:spLocks noChangeShapeType="1"/>
          </p:cNvSpPr>
          <p:nvPr/>
        </p:nvSpPr>
        <p:spPr bwMode="auto">
          <a:xfrm flipV="1">
            <a:off x="3962400" y="2362200"/>
            <a:ext cx="45720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1" name="Line 8"/>
          <p:cNvSpPr>
            <a:spLocks noChangeShapeType="1"/>
          </p:cNvSpPr>
          <p:nvPr/>
        </p:nvSpPr>
        <p:spPr bwMode="auto">
          <a:xfrm>
            <a:off x="3962400" y="39624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2" name="Rectangle 151"/>
          <p:cNvSpPr>
            <a:spLocks noChangeArrowheads="1"/>
          </p:cNvSpPr>
          <p:nvPr/>
        </p:nvSpPr>
        <p:spPr bwMode="auto">
          <a:xfrm>
            <a:off x="10896600" y="3657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&gt;0?</a:t>
            </a:r>
          </a:p>
        </p:txBody>
      </p:sp>
    </p:spTree>
    <p:extLst>
      <p:ext uri="{BB962C8B-B14F-4D97-AF65-F5344CB8AC3E}">
        <p14:creationId xmlns:p14="http://schemas.microsoft.com/office/powerpoint/2010/main" val="17113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3000" y="1219200"/>
            <a:ext cx="7315200" cy="4572000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Local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07442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If no neighbors better than current, quit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Neighbors = small perturbations of w</a:t>
            </a:r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Properties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Plateaus and local optima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  <a:buFont typeface="Wingdings" charset="0"/>
              <a:buChar char="à"/>
            </a:pPr>
            <a:r>
              <a:rPr lang="en-US" sz="2800" b="1" dirty="0" smtClean="0"/>
              <a:t>How to escape plateaus and find a good local optimum?</a:t>
            </a:r>
          </a:p>
          <a:p>
            <a:pPr>
              <a:lnSpc>
                <a:spcPct val="90000"/>
              </a:lnSpc>
              <a:buFont typeface="Wingdings" charset="0"/>
              <a:buChar char="à"/>
            </a:pPr>
            <a:r>
              <a:rPr lang="en-US" sz="2800" b="1" dirty="0" smtClean="0"/>
              <a:t>How to deal with very large parameter vectors?  E.g., </a:t>
            </a:r>
            <a:endParaRPr lang="en-US" sz="1800" b="1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 smtClean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573" y="6061907"/>
            <a:ext cx="2451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3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Accuracy via Zero-One Loss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67400" y="2057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029200" y="22860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5029200" y="26670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5029200" y="30480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648200" y="2133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648200" y="2514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648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181600" y="1905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181600" y="23002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5181600" y="2667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3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934200" y="2362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5" name="AutoShape 16"/>
          <p:cNvCxnSpPr>
            <a:cxnSpLocks noChangeShapeType="1"/>
            <a:stCxn id="4" idx="3"/>
            <a:endCxn id="14" idx="1"/>
          </p:cNvCxnSpPr>
          <p:nvPr/>
        </p:nvCxnSpPr>
        <p:spPr bwMode="auto">
          <a:xfrm>
            <a:off x="6553200" y="2667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7620000" y="26670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97435" y="3657600"/>
            <a:ext cx="11379200" cy="2468564"/>
          </a:xfrm>
        </p:spPr>
        <p:txBody>
          <a:bodyPr/>
          <a:lstStyle/>
          <a:p>
            <a:r>
              <a:rPr lang="en-US" dirty="0" smtClean="0"/>
              <a:t>Objective: Classification Accuracy 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95800"/>
            <a:ext cx="8496300" cy="1257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06400" y="6322498"/>
                <a:ext cx="774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both notations are common.</a:t>
                </a:r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6322498"/>
                <a:ext cx="7747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6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Accuracy via Zero-One Loss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5334000"/>
          </a:xfrm>
        </p:spPr>
        <p:txBody>
          <a:bodyPr/>
          <a:lstStyle/>
          <a:p>
            <a:r>
              <a:rPr lang="en-US" dirty="0" smtClean="0"/>
              <a:t>Objective</a:t>
            </a:r>
            <a:r>
              <a:rPr lang="en-US" dirty="0" smtClean="0"/>
              <a:t>: Classification </a:t>
            </a:r>
            <a:r>
              <a:rPr lang="en-US" dirty="0" smtClean="0"/>
              <a:t>Accuracy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the weights, data, and correct labels below, what is </a:t>
            </a:r>
            <a:r>
              <a:rPr lang="en-US" dirty="0" err="1" smtClean="0"/>
              <a:t>l</a:t>
            </a:r>
            <a:r>
              <a:rPr lang="en-US" baseline="30000" dirty="0" err="1" smtClean="0"/>
              <a:t>acc</a:t>
            </a:r>
            <a:r>
              <a:rPr lang="en-US" dirty="0" smtClean="0"/>
              <a:t>?</a:t>
            </a:r>
            <a:endParaRPr lang="en-US" dirty="0" smtClean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57400"/>
            <a:ext cx="8496300" cy="1257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4377906"/>
            <a:ext cx="2819400" cy="24292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9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Accuracy via Zero-One Loss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67400" y="2057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029200" y="22860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5029200" y="26670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5029200" y="30480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648200" y="2133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648200" y="2514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648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181600" y="1905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181600" y="23002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5181600" y="2667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3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934200" y="2362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5" name="AutoShape 16"/>
          <p:cNvCxnSpPr>
            <a:cxnSpLocks noChangeShapeType="1"/>
            <a:stCxn id="4" idx="3"/>
            <a:endCxn id="14" idx="1"/>
          </p:cNvCxnSpPr>
          <p:nvPr/>
        </p:nvCxnSpPr>
        <p:spPr bwMode="auto">
          <a:xfrm>
            <a:off x="6553200" y="2667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7620000" y="26670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06400" y="3657600"/>
            <a:ext cx="11379200" cy="2468564"/>
          </a:xfrm>
        </p:spPr>
        <p:txBody>
          <a:bodyPr/>
          <a:lstStyle/>
          <a:p>
            <a:r>
              <a:rPr lang="en-US" dirty="0" smtClean="0"/>
              <a:t>Objective: Classification Accuracy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Issue: many plateaus   </a:t>
            </a:r>
            <a:r>
              <a:rPr lang="en-US" dirty="0" smtClean="0">
                <a:sym typeface="Wingdings"/>
              </a:rPr>
              <a:t> how to measure incremental progress?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95800"/>
            <a:ext cx="8496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79551"/>
            <a:ext cx="6858000" cy="4987925"/>
          </a:xfrm>
        </p:spPr>
        <p:txBody>
          <a:bodyPr/>
          <a:lstStyle/>
          <a:p>
            <a:pPr eaLnBrk="1" hangingPunct="1"/>
            <a:r>
              <a:rPr lang="en-US" sz="2400" dirty="0" smtClean="0"/>
              <a:t>Piazza: Don</a:t>
            </a:r>
            <a:r>
              <a:rPr lang="uk-UA" sz="2400" dirty="0" smtClean="0"/>
              <a:t>’</a:t>
            </a:r>
            <a:r>
              <a:rPr lang="en-US" sz="2400" dirty="0" smtClean="0"/>
              <a:t>t discuss exam!</a:t>
            </a:r>
          </a:p>
          <a:p>
            <a:pPr lvl="1"/>
            <a:r>
              <a:rPr lang="en-US" sz="2000" dirty="0" smtClean="0"/>
              <a:t>People still taking exam Friday morning.</a:t>
            </a:r>
          </a:p>
          <a:p>
            <a:r>
              <a:rPr lang="en-US" sz="2400" dirty="0" smtClean="0"/>
              <a:t>Project 6: Out next Thursday.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981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Soft-Max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5105400"/>
          </a:xfrm>
        </p:spPr>
        <p:txBody>
          <a:bodyPr/>
          <a:lstStyle/>
          <a:p>
            <a:r>
              <a:rPr lang="en-US" dirty="0" smtClean="0"/>
              <a:t>Score for y=1:			</a:t>
            </a:r>
            <a:r>
              <a:rPr lang="en-US" dirty="0"/>
              <a:t> </a:t>
            </a:r>
            <a:r>
              <a:rPr lang="en-US" dirty="0" smtClean="0"/>
              <a:t>Score for y=-1: 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Probability of label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83445"/>
            <a:ext cx="1174333" cy="421555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447800"/>
            <a:ext cx="1608898" cy="472543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28703"/>
            <a:ext cx="5404157" cy="16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Soft-Max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5105400"/>
          </a:xfrm>
        </p:spPr>
        <p:txBody>
          <a:bodyPr/>
          <a:lstStyle/>
          <a:p>
            <a:r>
              <a:rPr lang="en-US" dirty="0" smtClean="0"/>
              <a:t>Score for y=1:			</a:t>
            </a:r>
            <a:r>
              <a:rPr lang="en-US" dirty="0"/>
              <a:t> </a:t>
            </a:r>
            <a:r>
              <a:rPr lang="en-US" dirty="0" smtClean="0"/>
              <a:t>Score for y=-1: 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Probability of label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Suppose w = [-3, 4, 2] and x = [1, 1, 0]</a:t>
            </a:r>
          </a:p>
          <a:p>
            <a:pPr lvl="1"/>
            <a:r>
              <a:rPr lang="en-US" dirty="0" smtClean="0"/>
              <a:t>What label will be selected if we score as usual?</a:t>
            </a:r>
          </a:p>
          <a:p>
            <a:pPr lvl="1"/>
            <a:r>
              <a:rPr lang="en-US" dirty="0" smtClean="0"/>
              <a:t>What are the probabilities of the possible label assignments if we score using this new approach?</a:t>
            </a:r>
            <a:endParaRPr lang="en-US" dirty="0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83445"/>
            <a:ext cx="1174333" cy="421555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447800"/>
            <a:ext cx="1608898" cy="472543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28703"/>
            <a:ext cx="5404157" cy="16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3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Soft-Max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71600"/>
                <a:ext cx="11379200" cy="5105400"/>
              </a:xfrm>
            </p:spPr>
            <p:txBody>
              <a:bodyPr/>
              <a:lstStyle/>
              <a:p>
                <a:r>
                  <a:rPr lang="en-US" dirty="0" smtClean="0"/>
                  <a:t>Score for y=1:			</a:t>
                </a:r>
                <a:r>
                  <a:rPr lang="en-US" dirty="0"/>
                  <a:t> </a:t>
                </a:r>
                <a:r>
                  <a:rPr lang="en-US" dirty="0" smtClean="0"/>
                  <a:t>Score for y=-1: </a:t>
                </a:r>
              </a:p>
              <a:p>
                <a:pPr lvl="5"/>
                <a:endParaRPr lang="en-US" dirty="0" smtClean="0"/>
              </a:p>
              <a:p>
                <a:r>
                  <a:rPr lang="en-US" dirty="0" smtClean="0"/>
                  <a:t>Probability of label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sz="2000" dirty="0" smtClean="0"/>
                  <a:t>Suppose w = [-3, 4, 2] and x = [1, 2, 0]</a:t>
                </a:r>
              </a:p>
              <a:p>
                <a:pPr lvl="1"/>
                <a:r>
                  <a:rPr lang="en-US" sz="2000" dirty="0" smtClean="0"/>
                  <a:t>What label will be selected if we score as usual?</a:t>
                </a:r>
              </a:p>
              <a:p>
                <a:pPr lvl="2"/>
                <a:r>
                  <a:rPr lang="en-US" sz="2000" dirty="0" smtClean="0"/>
                  <a:t>Label “1”, since -3 * 1 + 4 * 2 = 5</a:t>
                </a:r>
              </a:p>
              <a:p>
                <a:pPr lvl="1"/>
                <a:r>
                  <a:rPr lang="en-US" sz="2000" dirty="0" smtClean="0"/>
                  <a:t>What are the probabilities of the possible label assignments if we score using this new approach?</a:t>
                </a:r>
              </a:p>
              <a:p>
                <a:pPr lvl="2"/>
                <a:r>
                  <a:rPr lang="en-US" sz="1600" dirty="0" smtClean="0"/>
                  <a:t>Score for “1” = 5, Score for “-1”: -5</a:t>
                </a:r>
                <a:endParaRPr lang="en-US" sz="1600" b="0" i="1" dirty="0" smtClean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1600" b="0" i="1" smtClean="0"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1600" b="0" i="1" smtClean="0">
                        <a:latin typeface="Cambria Math" charset="0"/>
                      </a:rPr>
                      <m:t>/(</m:t>
                    </m:r>
                    <m:sSup>
                      <m:sSup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16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−5</m:t>
                        </m:r>
                      </m:sup>
                    </m:sSup>
                    <m:r>
                      <a:rPr lang="en-US" sz="1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,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16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sz="1600" b="0" i="1" dirty="0" smtClean="0">
                            <a:latin typeface="Cambria Math" charset="0"/>
                          </a:rPr>
                          <m:t>=−1</m:t>
                        </m:r>
                      </m:e>
                    </m:d>
                    <m:r>
                      <a:rPr lang="en-US" sz="1600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charset="0"/>
                          </a:rPr>
                          <m:t>−5</m:t>
                        </m:r>
                      </m:sup>
                    </m:sSup>
                    <m:r>
                      <a:rPr lang="en-US" sz="1600" b="0" i="1" dirty="0" smtClean="0">
                        <a:latin typeface="Cambria Math" charset="0"/>
                      </a:rPr>
                      <m:t>/(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1600" b="0" i="1" dirty="0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charset="0"/>
                          </a:rPr>
                          <m:t>−5</m:t>
                        </m:r>
                      </m:sup>
                    </m:sSup>
                    <m:r>
                      <a:rPr lang="en-US" sz="1600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1600" dirty="0" smtClean="0"/>
              </a:p>
              <a:p>
                <a:pPr lvl="2"/>
                <a:r>
                  <a:rPr lang="en-US" sz="1600" dirty="0" smtClean="0"/>
                  <a:t>0.9999546 and </a:t>
                </a:r>
                <a:r>
                  <a:rPr lang="is-IS" sz="1600" dirty="0" smtClean="0"/>
                  <a:t>0.0000453, respectively</a:t>
                </a:r>
                <a:endParaRPr lang="en-US" sz="1600" dirty="0" smtClean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71600"/>
                <a:ext cx="11379200" cy="5105400"/>
              </a:xfrm>
              <a:blipFill rotWithShape="0">
                <a:blip r:embed="rId4"/>
                <a:stretch>
                  <a:fillRect l="-1233" t="-1551" b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83445"/>
            <a:ext cx="1174333" cy="421555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447800"/>
            <a:ext cx="1608898" cy="472543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28703"/>
            <a:ext cx="5404157" cy="16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Soft-Max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5105400"/>
          </a:xfrm>
        </p:spPr>
        <p:txBody>
          <a:bodyPr/>
          <a:lstStyle/>
          <a:p>
            <a:r>
              <a:rPr lang="en-US" dirty="0" smtClean="0"/>
              <a:t>Score for y=1:			</a:t>
            </a:r>
            <a:r>
              <a:rPr lang="en-US" dirty="0"/>
              <a:t> </a:t>
            </a:r>
            <a:r>
              <a:rPr lang="en-US" dirty="0" smtClean="0"/>
              <a:t>Score for y=-1: 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Probability of label:</a:t>
            </a:r>
          </a:p>
          <a:p>
            <a:pPr lvl="6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Objective: </a:t>
            </a:r>
          </a:p>
          <a:p>
            <a:endParaRPr lang="en-US" dirty="0" smtClean="0"/>
          </a:p>
          <a:p>
            <a:r>
              <a:rPr lang="en-US" dirty="0" smtClean="0"/>
              <a:t>Log: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00" y="4724400"/>
            <a:ext cx="4929700" cy="1006269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867400"/>
            <a:ext cx="4944354" cy="885156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83445"/>
            <a:ext cx="1174333" cy="421555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447800"/>
            <a:ext cx="1608898" cy="472543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28703"/>
            <a:ext cx="5404157" cy="16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8"/>
          <p:cNvSpPr>
            <a:spLocks noChangeShapeType="1"/>
          </p:cNvSpPr>
          <p:nvPr/>
        </p:nvSpPr>
        <p:spPr bwMode="auto">
          <a:xfrm flipV="1">
            <a:off x="6172200" y="4419600"/>
            <a:ext cx="2819400" cy="129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>
            <a:off x="6248400" y="3886200"/>
            <a:ext cx="27432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Two-Layer Neural Network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495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2209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1600200" y="3962400"/>
            <a:ext cx="2895600" cy="16764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1600200" y="4800600"/>
            <a:ext cx="28956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219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219200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3810000" y="48768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3733800" y="53482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3657600" y="57292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28" name="AutoShape 16"/>
          <p:cNvCxnSpPr>
            <a:cxnSpLocks noChangeShapeType="1"/>
            <a:stCxn id="17" idx="3"/>
            <a:endCxn id="27" idx="1"/>
          </p:cNvCxnSpPr>
          <p:nvPr/>
        </p:nvCxnSpPr>
        <p:spPr bwMode="auto">
          <a:xfrm>
            <a:off x="5181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495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1600200" y="3048000"/>
            <a:ext cx="2895600" cy="45720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1600200" y="3886200"/>
            <a:ext cx="2895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 flipV="1">
            <a:off x="1600200" y="4267200"/>
            <a:ext cx="28956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3810000" y="31242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3810000" y="35194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3810000" y="38862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41" name="AutoShape 16"/>
          <p:cNvCxnSpPr>
            <a:cxnSpLocks noChangeShapeType="1"/>
            <a:stCxn id="30" idx="3"/>
            <a:endCxn id="40" idx="1"/>
          </p:cNvCxnSpPr>
          <p:nvPr/>
        </p:nvCxnSpPr>
        <p:spPr bwMode="auto">
          <a:xfrm>
            <a:off x="5181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495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 flipV="1">
            <a:off x="1600200" y="1905000"/>
            <a:ext cx="28956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 flipV="1">
            <a:off x="1600200" y="2286000"/>
            <a:ext cx="2895600" cy="1600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V="1">
            <a:off x="1600200" y="2667000"/>
            <a:ext cx="289560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3810000" y="1690687"/>
            <a:ext cx="53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11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3810000" y="20859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21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auto">
          <a:xfrm>
            <a:off x="3810000" y="2452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w</a:t>
            </a:r>
            <a:r>
              <a:rPr lang="en-US" baseline="-25000" dirty="0" smtClean="0">
                <a:latin typeface="Calibri"/>
                <a:cs typeface="Calibri"/>
              </a:rPr>
              <a:t>31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54" name="AutoShape 16"/>
          <p:cNvCxnSpPr>
            <a:cxnSpLocks noChangeShapeType="1"/>
            <a:stCxn id="43" idx="3"/>
            <a:endCxn id="53" idx="1"/>
          </p:cNvCxnSpPr>
          <p:nvPr/>
        </p:nvCxnSpPr>
        <p:spPr bwMode="auto">
          <a:xfrm>
            <a:off x="5181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8991600" y="33528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>
            <a:off x="6248400" y="2286000"/>
            <a:ext cx="2743200" cy="129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7620000" y="25146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auto">
          <a:xfrm>
            <a:off x="7696200" y="35052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auto">
          <a:xfrm>
            <a:off x="7772400" y="4433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baseline="-25000" dirty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10058400" y="367083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64" name="AutoShape 16"/>
          <p:cNvCxnSpPr>
            <a:cxnSpLocks noChangeShapeType="1"/>
            <a:stCxn id="56" idx="3"/>
            <a:endCxn id="63" idx="1"/>
          </p:cNvCxnSpPr>
          <p:nvPr/>
        </p:nvCxnSpPr>
        <p:spPr bwMode="auto">
          <a:xfrm>
            <a:off x="9677400" y="3962400"/>
            <a:ext cx="381000" cy="1323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10744200" y="39624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62600" y="2185738"/>
            <a:ext cx="685800" cy="328863"/>
            <a:chOff x="4572000" y="-1143000"/>
            <a:chExt cx="1447800" cy="405063"/>
          </a:xfrm>
        </p:grpSpPr>
        <p:grpSp>
          <p:nvGrpSpPr>
            <p:cNvPr id="8" name="Group 7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urved Connector 9"/>
            <p:cNvCxnSpPr/>
            <p:nvPr/>
          </p:nvCxnSpPr>
          <p:spPr>
            <a:xfrm>
              <a:off x="4597401" y="-986916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562600" y="3709737"/>
            <a:ext cx="685800" cy="329760"/>
            <a:chOff x="4572000" y="-1143000"/>
            <a:chExt cx="1447800" cy="406168"/>
          </a:xfrm>
        </p:grpSpPr>
        <p:grpSp>
          <p:nvGrpSpPr>
            <p:cNvPr id="74" name="Group 7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urved Connector 74"/>
            <p:cNvCxnSpPr/>
            <p:nvPr/>
          </p:nvCxnSpPr>
          <p:spPr>
            <a:xfrm>
              <a:off x="4597401" y="-965432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5562600" y="5462337"/>
            <a:ext cx="685800" cy="328863"/>
            <a:chOff x="4572000" y="-1143000"/>
            <a:chExt cx="1447800" cy="405063"/>
          </a:xfrm>
        </p:grpSpPr>
        <p:grpSp>
          <p:nvGrpSpPr>
            <p:cNvPr id="79" name="Group 78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Curved Connector 79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0058400" y="3785937"/>
            <a:ext cx="685800" cy="328863"/>
            <a:chOff x="4572000" y="-1143000"/>
            <a:chExt cx="1447800" cy="405063"/>
          </a:xfrm>
        </p:grpSpPr>
        <p:grpSp>
          <p:nvGrpSpPr>
            <p:cNvPr id="84" name="Group 8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Curved Connector 84"/>
            <p:cNvCxnSpPr/>
            <p:nvPr/>
          </p:nvCxnSpPr>
          <p:spPr>
            <a:xfrm>
              <a:off x="4597401" y="-998023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6172200"/>
            <a:ext cx="1573386" cy="5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1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8"/>
          <p:cNvSpPr>
            <a:spLocks noChangeShapeType="1"/>
          </p:cNvSpPr>
          <p:nvPr/>
        </p:nvSpPr>
        <p:spPr bwMode="auto">
          <a:xfrm flipV="1">
            <a:off x="9677400" y="4419600"/>
            <a:ext cx="304800" cy="1371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>
            <a:off x="9677400" y="39624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N-Layer Neural Network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209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457200" y="3048000"/>
            <a:ext cx="1752600" cy="2286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457200" y="3962400"/>
            <a:ext cx="1752600" cy="17526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457200" y="4800600"/>
            <a:ext cx="17526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6200" y="2895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200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200" y="46482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276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28" name="AutoShape 16"/>
          <p:cNvCxnSpPr>
            <a:cxnSpLocks noChangeShapeType="1"/>
            <a:stCxn id="17" idx="3"/>
            <a:endCxn id="27" idx="1"/>
          </p:cNvCxnSpPr>
          <p:nvPr/>
        </p:nvCxnSpPr>
        <p:spPr bwMode="auto">
          <a:xfrm>
            <a:off x="2895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209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457200" y="3048000"/>
            <a:ext cx="1752600" cy="38100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533400" y="38862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 flipV="1">
            <a:off x="457200" y="4191000"/>
            <a:ext cx="18288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3276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41" name="AutoShape 16"/>
          <p:cNvCxnSpPr>
            <a:cxnSpLocks noChangeShapeType="1"/>
            <a:stCxn id="30" idx="3"/>
            <a:endCxn id="40" idx="1"/>
          </p:cNvCxnSpPr>
          <p:nvPr/>
        </p:nvCxnSpPr>
        <p:spPr bwMode="auto">
          <a:xfrm>
            <a:off x="2895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209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 flipV="1">
            <a:off x="457200" y="1828800"/>
            <a:ext cx="1752600" cy="1219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 flipV="1">
            <a:off x="457200" y="2209800"/>
            <a:ext cx="1752600" cy="1676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V="1">
            <a:off x="457200" y="2590800"/>
            <a:ext cx="16764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276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54" name="AutoShape 16"/>
          <p:cNvCxnSpPr>
            <a:cxnSpLocks noChangeShapeType="1"/>
            <a:stCxn id="43" idx="3"/>
            <a:endCxn id="53" idx="1"/>
          </p:cNvCxnSpPr>
          <p:nvPr/>
        </p:nvCxnSpPr>
        <p:spPr bwMode="auto">
          <a:xfrm>
            <a:off x="2895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9982200" y="33528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>
            <a:off x="9601200" y="2286000"/>
            <a:ext cx="381000" cy="129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10924308" y="3657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64" name="AutoShape 16"/>
          <p:cNvCxnSpPr>
            <a:cxnSpLocks noChangeShapeType="1"/>
            <a:stCxn id="56" idx="3"/>
            <a:endCxn id="63" idx="1"/>
          </p:cNvCxnSpPr>
          <p:nvPr/>
        </p:nvCxnSpPr>
        <p:spPr bwMode="auto">
          <a:xfrm>
            <a:off x="10668000" y="3962400"/>
            <a:ext cx="256308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11610108" y="39624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276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3276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3276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276600" y="2185737"/>
            <a:ext cx="685800" cy="328863"/>
            <a:chOff x="4572000" y="-1143000"/>
            <a:chExt cx="1447800" cy="405063"/>
          </a:xfrm>
        </p:grpSpPr>
        <p:grpSp>
          <p:nvGrpSpPr>
            <p:cNvPr id="8" name="Group 7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urved Connector 9"/>
            <p:cNvCxnSpPr/>
            <p:nvPr/>
          </p:nvCxnSpPr>
          <p:spPr>
            <a:xfrm>
              <a:off x="4597401" y="-998023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276600" y="3709737"/>
            <a:ext cx="685800" cy="328863"/>
            <a:chOff x="4572000" y="-1143000"/>
            <a:chExt cx="1447800" cy="405063"/>
          </a:xfrm>
        </p:grpSpPr>
        <p:grpSp>
          <p:nvGrpSpPr>
            <p:cNvPr id="74" name="Group 7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Curved Connector 74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3276600" y="5462337"/>
            <a:ext cx="685800" cy="328863"/>
            <a:chOff x="4572000" y="-1143000"/>
            <a:chExt cx="1447800" cy="405063"/>
          </a:xfrm>
        </p:grpSpPr>
        <p:grpSp>
          <p:nvGrpSpPr>
            <p:cNvPr id="79" name="Group 78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Curved Connector 79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0924308" y="3785937"/>
            <a:ext cx="685800" cy="328863"/>
            <a:chOff x="4572000" y="-1143000"/>
            <a:chExt cx="1447800" cy="405063"/>
          </a:xfrm>
        </p:grpSpPr>
        <p:grpSp>
          <p:nvGrpSpPr>
            <p:cNvPr id="84" name="Group 8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Curved Connector 84"/>
            <p:cNvCxnSpPr/>
            <p:nvPr/>
          </p:nvCxnSpPr>
          <p:spPr>
            <a:xfrm>
              <a:off x="4597401" y="-998023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4958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88" name="AutoShape 16"/>
          <p:cNvCxnSpPr>
            <a:cxnSpLocks noChangeShapeType="1"/>
            <a:stCxn id="69" idx="3"/>
            <a:endCxn id="70" idx="1"/>
          </p:cNvCxnSpPr>
          <p:nvPr/>
        </p:nvCxnSpPr>
        <p:spPr bwMode="auto">
          <a:xfrm>
            <a:off x="51816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44958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91" name="AutoShape 16"/>
          <p:cNvCxnSpPr>
            <a:cxnSpLocks noChangeShapeType="1"/>
            <a:stCxn id="89" idx="3"/>
            <a:endCxn id="90" idx="1"/>
          </p:cNvCxnSpPr>
          <p:nvPr/>
        </p:nvCxnSpPr>
        <p:spPr bwMode="auto">
          <a:xfrm>
            <a:off x="51816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44958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94" name="AutoShape 16"/>
          <p:cNvCxnSpPr>
            <a:cxnSpLocks noChangeShapeType="1"/>
            <a:stCxn id="92" idx="3"/>
            <a:endCxn id="93" idx="1"/>
          </p:cNvCxnSpPr>
          <p:nvPr/>
        </p:nvCxnSpPr>
        <p:spPr bwMode="auto">
          <a:xfrm>
            <a:off x="51816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55626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55626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5626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62600" y="2185737"/>
            <a:ext cx="685800" cy="328863"/>
            <a:chOff x="4572000" y="-1143000"/>
            <a:chExt cx="1447800" cy="405063"/>
          </a:xfrm>
        </p:grpSpPr>
        <p:grpSp>
          <p:nvGrpSpPr>
            <p:cNvPr id="99" name="Group 98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01" name="Straight Arrow Connector 10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Curved Connector 99"/>
            <p:cNvCxnSpPr/>
            <p:nvPr/>
          </p:nvCxnSpPr>
          <p:spPr>
            <a:xfrm>
              <a:off x="4597401" y="-998023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562600" y="3709737"/>
            <a:ext cx="685800" cy="328863"/>
            <a:chOff x="4572000" y="-1143000"/>
            <a:chExt cx="1447800" cy="405063"/>
          </a:xfrm>
        </p:grpSpPr>
        <p:grpSp>
          <p:nvGrpSpPr>
            <p:cNvPr id="104" name="Group 103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06" name="Straight Arrow Connector 105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Curved Connector 104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5562600" y="5462337"/>
            <a:ext cx="685800" cy="328863"/>
            <a:chOff x="4572000" y="-1143000"/>
            <a:chExt cx="1447800" cy="405063"/>
          </a:xfrm>
        </p:grpSpPr>
        <p:grpSp>
          <p:nvGrpSpPr>
            <p:cNvPr id="109" name="Group 108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11" name="Straight Arrow Connector 110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Curved Connector 109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78486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89154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15" name="AutoShape 16"/>
          <p:cNvCxnSpPr>
            <a:cxnSpLocks noChangeShapeType="1"/>
            <a:stCxn id="113" idx="3"/>
            <a:endCxn id="114" idx="1"/>
          </p:cNvCxnSpPr>
          <p:nvPr/>
        </p:nvCxnSpPr>
        <p:spPr bwMode="auto">
          <a:xfrm>
            <a:off x="85344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7848600" y="32766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89154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18" name="AutoShape 16"/>
          <p:cNvCxnSpPr>
            <a:cxnSpLocks noChangeShapeType="1"/>
            <a:stCxn id="116" idx="3"/>
            <a:endCxn id="117" idx="1"/>
          </p:cNvCxnSpPr>
          <p:nvPr/>
        </p:nvCxnSpPr>
        <p:spPr bwMode="auto">
          <a:xfrm>
            <a:off x="8534400" y="38862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7848600" y="16764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89154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21" name="AutoShape 16"/>
          <p:cNvCxnSpPr>
            <a:cxnSpLocks noChangeShapeType="1"/>
            <a:stCxn id="119" idx="3"/>
            <a:endCxn id="120" idx="1"/>
          </p:cNvCxnSpPr>
          <p:nvPr/>
        </p:nvCxnSpPr>
        <p:spPr bwMode="auto">
          <a:xfrm>
            <a:off x="8534400" y="22860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89154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8915400" y="3581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8915400" y="1981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8915400" y="2185737"/>
            <a:ext cx="685800" cy="328863"/>
            <a:chOff x="4572000" y="-1143000"/>
            <a:chExt cx="1447800" cy="405063"/>
          </a:xfrm>
        </p:grpSpPr>
        <p:grpSp>
          <p:nvGrpSpPr>
            <p:cNvPr id="126" name="Group 125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Curved Connector 126"/>
            <p:cNvCxnSpPr/>
            <p:nvPr/>
          </p:nvCxnSpPr>
          <p:spPr>
            <a:xfrm>
              <a:off x="4597401" y="-1014319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8915400" y="3709737"/>
            <a:ext cx="685800" cy="328863"/>
            <a:chOff x="4572000" y="-1143000"/>
            <a:chExt cx="1447800" cy="405063"/>
          </a:xfrm>
        </p:grpSpPr>
        <p:grpSp>
          <p:nvGrpSpPr>
            <p:cNvPr id="131" name="Group 130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2" name="Curved Connector 131"/>
            <p:cNvCxnSpPr/>
            <p:nvPr/>
          </p:nvCxnSpPr>
          <p:spPr>
            <a:xfrm>
              <a:off x="4597401" y="-981728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>
            <a:off x="8915400" y="5462337"/>
            <a:ext cx="685800" cy="329760"/>
            <a:chOff x="4572000" y="-1143000"/>
            <a:chExt cx="1447800" cy="406168"/>
          </a:xfrm>
        </p:grpSpPr>
        <p:grpSp>
          <p:nvGrpSpPr>
            <p:cNvPr id="136" name="Group 135"/>
            <p:cNvGrpSpPr/>
            <p:nvPr/>
          </p:nvGrpSpPr>
          <p:grpSpPr>
            <a:xfrm>
              <a:off x="4572000" y="-1143000"/>
              <a:ext cx="1447800" cy="405063"/>
              <a:chOff x="4572000" y="-1118937"/>
              <a:chExt cx="685800" cy="381000"/>
            </a:xfrm>
          </p:grpSpPr>
          <p:cxnSp>
            <p:nvCxnSpPr>
              <p:cNvPr id="138" name="Straight Arrow Connector 137"/>
              <p:cNvCxnSpPr/>
              <p:nvPr/>
            </p:nvCxnSpPr>
            <p:spPr>
              <a:xfrm>
                <a:off x="4572000" y="-838200"/>
                <a:ext cx="685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V="1">
                <a:off x="4880610" y="-1118937"/>
                <a:ext cx="0" cy="381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urved Connector 136"/>
            <p:cNvCxnSpPr/>
            <p:nvPr/>
          </p:nvCxnSpPr>
          <p:spPr>
            <a:xfrm>
              <a:off x="4597401" y="-965432"/>
              <a:ext cx="1295401" cy="2286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/>
          <p:cNvSpPr txBox="1"/>
          <p:nvPr/>
        </p:nvSpPr>
        <p:spPr>
          <a:xfrm>
            <a:off x="7162800" y="213360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alibri"/>
                <a:cs typeface="Calibri"/>
              </a:rPr>
              <a:t>…</a:t>
            </a:r>
            <a:endParaRPr lang="en-US" sz="3200" b="1" dirty="0">
              <a:latin typeface="Calibri"/>
              <a:cs typeface="Calibri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162800" y="373380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alibri"/>
                <a:cs typeface="Calibri"/>
              </a:rPr>
              <a:t>…</a:t>
            </a:r>
            <a:endParaRPr lang="en-US" sz="3200" b="1" dirty="0">
              <a:latin typeface="Calibri"/>
              <a:cs typeface="Calibri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162800" y="5410200"/>
            <a:ext cx="4766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alibri"/>
                <a:cs typeface="Calibri"/>
              </a:rPr>
              <a:t>…</a:t>
            </a:r>
            <a:endParaRPr lang="en-US" sz="3200" b="1" dirty="0">
              <a:latin typeface="Calibri"/>
              <a:cs typeface="Calibri"/>
            </a:endParaRPr>
          </a:p>
        </p:txBody>
      </p:sp>
      <p:sp>
        <p:nvSpPr>
          <p:cNvPr id="143" name="Line 7"/>
          <p:cNvSpPr>
            <a:spLocks noChangeShapeType="1"/>
          </p:cNvSpPr>
          <p:nvPr/>
        </p:nvSpPr>
        <p:spPr bwMode="auto">
          <a:xfrm flipV="1">
            <a:off x="3962400" y="1981200"/>
            <a:ext cx="533400" cy="304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" name="Line 7"/>
          <p:cNvSpPr>
            <a:spLocks noChangeShapeType="1"/>
          </p:cNvSpPr>
          <p:nvPr/>
        </p:nvSpPr>
        <p:spPr bwMode="auto">
          <a:xfrm>
            <a:off x="3962400" y="2286000"/>
            <a:ext cx="533400" cy="1447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5" name="Line 7"/>
          <p:cNvSpPr>
            <a:spLocks noChangeShapeType="1"/>
          </p:cNvSpPr>
          <p:nvPr/>
        </p:nvSpPr>
        <p:spPr bwMode="auto">
          <a:xfrm>
            <a:off x="3962400" y="2362200"/>
            <a:ext cx="457200" cy="297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6" name="Line 8"/>
          <p:cNvSpPr>
            <a:spLocks noChangeShapeType="1"/>
          </p:cNvSpPr>
          <p:nvPr/>
        </p:nvSpPr>
        <p:spPr bwMode="auto">
          <a:xfrm>
            <a:off x="3962400" y="5715000"/>
            <a:ext cx="533400" cy="381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7" name="Line 8"/>
          <p:cNvSpPr>
            <a:spLocks noChangeShapeType="1"/>
          </p:cNvSpPr>
          <p:nvPr/>
        </p:nvSpPr>
        <p:spPr bwMode="auto">
          <a:xfrm>
            <a:off x="3962400" y="3886200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8" name="Line 6"/>
          <p:cNvSpPr>
            <a:spLocks noChangeShapeType="1"/>
          </p:cNvSpPr>
          <p:nvPr/>
        </p:nvSpPr>
        <p:spPr bwMode="auto">
          <a:xfrm flipV="1">
            <a:off x="3962400" y="4191000"/>
            <a:ext cx="533400" cy="1447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9" name="Line 8"/>
          <p:cNvSpPr>
            <a:spLocks noChangeShapeType="1"/>
          </p:cNvSpPr>
          <p:nvPr/>
        </p:nvSpPr>
        <p:spPr bwMode="auto">
          <a:xfrm flipV="1">
            <a:off x="3962400" y="2667000"/>
            <a:ext cx="457200" cy="297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0" name="Line 8"/>
          <p:cNvSpPr>
            <a:spLocks noChangeShapeType="1"/>
          </p:cNvSpPr>
          <p:nvPr/>
        </p:nvSpPr>
        <p:spPr bwMode="auto">
          <a:xfrm flipV="1">
            <a:off x="3962400" y="2362200"/>
            <a:ext cx="45720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1" name="Line 8"/>
          <p:cNvSpPr>
            <a:spLocks noChangeShapeType="1"/>
          </p:cNvSpPr>
          <p:nvPr/>
        </p:nvSpPr>
        <p:spPr bwMode="auto">
          <a:xfrm>
            <a:off x="3962400" y="39624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16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objective		  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hanges smoothly with changes in </a:t>
            </a:r>
            <a:r>
              <a:rPr lang="en-US" i="1" dirty="0" smtClean="0">
                <a:latin typeface="Times New Roman"/>
                <a:cs typeface="Times New Roman"/>
              </a:rPr>
              <a:t>w</a:t>
            </a:r>
          </a:p>
          <a:p>
            <a:pPr lvl="1"/>
            <a:r>
              <a:rPr lang="en-US" dirty="0" smtClean="0"/>
              <a:t>Doesn’t suffer from the same plateaus as the perceptron network</a:t>
            </a:r>
          </a:p>
          <a:p>
            <a:endParaRPr lang="en-US" dirty="0" smtClean="0"/>
          </a:p>
          <a:p>
            <a:r>
              <a:rPr lang="en-US" dirty="0" smtClean="0"/>
              <a:t>Challenge: how to find a good </a:t>
            </a:r>
            <a:r>
              <a:rPr lang="en-US" i="1" dirty="0" smtClean="0">
                <a:latin typeface="Times New Roman"/>
                <a:cs typeface="Times New Roman"/>
              </a:rPr>
              <a:t>w</a:t>
            </a:r>
            <a:r>
              <a:rPr lang="en-US" dirty="0" smtClean="0"/>
              <a:t> ?</a:t>
            </a:r>
          </a:p>
          <a:p>
            <a:pPr lvl="1"/>
            <a:endParaRPr lang="en-US" dirty="0"/>
          </a:p>
          <a:p>
            <a:pPr lvl="2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Equivalently: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24000"/>
            <a:ext cx="9271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61" y="4656907"/>
            <a:ext cx="1854200" cy="635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27" y="5834359"/>
            <a:ext cx="2120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0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1-d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3886201"/>
            <a:ext cx="11379200" cy="2819400"/>
          </a:xfrm>
        </p:spPr>
        <p:txBody>
          <a:bodyPr/>
          <a:lstStyle/>
          <a:p>
            <a:r>
              <a:rPr lang="en-US" dirty="0" smtClean="0"/>
              <a:t>Could evaluate			and</a:t>
            </a:r>
          </a:p>
          <a:p>
            <a:pPr lvl="1"/>
            <a:r>
              <a:rPr lang="en-US" dirty="0" smtClean="0"/>
              <a:t>Then step in best direction</a:t>
            </a:r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Or, evaluate derivative:</a:t>
            </a:r>
          </a:p>
          <a:p>
            <a:pPr lvl="1"/>
            <a:endParaRPr lang="en-US" sz="800" dirty="0" smtClean="0"/>
          </a:p>
          <a:p>
            <a:pPr lvl="1"/>
            <a:r>
              <a:rPr lang="en-US" dirty="0" smtClean="0"/>
              <a:t>Which tells which direction to step into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3429000"/>
            <a:ext cx="7010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81400" y="1371600"/>
            <a:ext cx="0" cy="2209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966" y="3543476"/>
            <a:ext cx="317500" cy="215900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2672219" y="1534657"/>
            <a:ext cx="5689081" cy="2050620"/>
          </a:xfrm>
          <a:custGeom>
            <a:avLst/>
            <a:gdLst>
              <a:gd name="connsiteX0" fmla="*/ 0 w 5689081"/>
              <a:gd name="connsiteY0" fmla="*/ 0 h 2050620"/>
              <a:gd name="connsiteX1" fmla="*/ 66144 w 5689081"/>
              <a:gd name="connsiteY1" fmla="*/ 39690 h 2050620"/>
              <a:gd name="connsiteX2" fmla="*/ 158746 w 5689081"/>
              <a:gd name="connsiteY2" fmla="*/ 105839 h 2050620"/>
              <a:gd name="connsiteX3" fmla="*/ 251348 w 5689081"/>
              <a:gd name="connsiteY3" fmla="*/ 145528 h 2050620"/>
              <a:gd name="connsiteX4" fmla="*/ 357178 w 5689081"/>
              <a:gd name="connsiteY4" fmla="*/ 224907 h 2050620"/>
              <a:gd name="connsiteX5" fmla="*/ 436551 w 5689081"/>
              <a:gd name="connsiteY5" fmla="*/ 264596 h 2050620"/>
              <a:gd name="connsiteX6" fmla="*/ 476237 w 5689081"/>
              <a:gd name="connsiteY6" fmla="*/ 317516 h 2050620"/>
              <a:gd name="connsiteX7" fmla="*/ 502695 w 5689081"/>
              <a:gd name="connsiteY7" fmla="*/ 357205 h 2050620"/>
              <a:gd name="connsiteX8" fmla="*/ 661441 w 5689081"/>
              <a:gd name="connsiteY8" fmla="*/ 449814 h 2050620"/>
              <a:gd name="connsiteX9" fmla="*/ 701127 w 5689081"/>
              <a:gd name="connsiteY9" fmla="*/ 489503 h 2050620"/>
              <a:gd name="connsiteX10" fmla="*/ 806957 w 5689081"/>
              <a:gd name="connsiteY10" fmla="*/ 542422 h 2050620"/>
              <a:gd name="connsiteX11" fmla="*/ 873101 w 5689081"/>
              <a:gd name="connsiteY11" fmla="*/ 582112 h 2050620"/>
              <a:gd name="connsiteX12" fmla="*/ 952474 w 5689081"/>
              <a:gd name="connsiteY12" fmla="*/ 635031 h 2050620"/>
              <a:gd name="connsiteX13" fmla="*/ 1031847 w 5689081"/>
              <a:gd name="connsiteY13" fmla="*/ 687950 h 2050620"/>
              <a:gd name="connsiteX14" fmla="*/ 1071534 w 5689081"/>
              <a:gd name="connsiteY14" fmla="*/ 714410 h 2050620"/>
              <a:gd name="connsiteX15" fmla="*/ 1111220 w 5689081"/>
              <a:gd name="connsiteY15" fmla="*/ 740869 h 2050620"/>
              <a:gd name="connsiteX16" fmla="*/ 1150906 w 5689081"/>
              <a:gd name="connsiteY16" fmla="*/ 780559 h 2050620"/>
              <a:gd name="connsiteX17" fmla="*/ 1256737 w 5689081"/>
              <a:gd name="connsiteY17" fmla="*/ 833478 h 2050620"/>
              <a:gd name="connsiteX18" fmla="*/ 1375796 w 5689081"/>
              <a:gd name="connsiteY18" fmla="*/ 926087 h 2050620"/>
              <a:gd name="connsiteX19" fmla="*/ 1415483 w 5689081"/>
              <a:gd name="connsiteY19" fmla="*/ 965776 h 2050620"/>
              <a:gd name="connsiteX20" fmla="*/ 1455169 w 5689081"/>
              <a:gd name="connsiteY20" fmla="*/ 979006 h 2050620"/>
              <a:gd name="connsiteX21" fmla="*/ 1481627 w 5689081"/>
              <a:gd name="connsiteY21" fmla="*/ 1018695 h 2050620"/>
              <a:gd name="connsiteX22" fmla="*/ 1521313 w 5689081"/>
              <a:gd name="connsiteY22" fmla="*/ 1045155 h 2050620"/>
              <a:gd name="connsiteX23" fmla="*/ 1600686 w 5689081"/>
              <a:gd name="connsiteY23" fmla="*/ 1124534 h 2050620"/>
              <a:gd name="connsiteX24" fmla="*/ 1640372 w 5689081"/>
              <a:gd name="connsiteY24" fmla="*/ 1137764 h 2050620"/>
              <a:gd name="connsiteX25" fmla="*/ 1719745 w 5689081"/>
              <a:gd name="connsiteY25" fmla="*/ 1190683 h 2050620"/>
              <a:gd name="connsiteX26" fmla="*/ 1772660 w 5689081"/>
              <a:gd name="connsiteY26" fmla="*/ 1230372 h 2050620"/>
              <a:gd name="connsiteX27" fmla="*/ 1812347 w 5689081"/>
              <a:gd name="connsiteY27" fmla="*/ 1243602 h 2050620"/>
              <a:gd name="connsiteX28" fmla="*/ 1865262 w 5689081"/>
              <a:gd name="connsiteY28" fmla="*/ 1283291 h 2050620"/>
              <a:gd name="connsiteX29" fmla="*/ 1904949 w 5689081"/>
              <a:gd name="connsiteY29" fmla="*/ 1296521 h 2050620"/>
              <a:gd name="connsiteX30" fmla="*/ 1957864 w 5689081"/>
              <a:gd name="connsiteY30" fmla="*/ 1322981 h 2050620"/>
              <a:gd name="connsiteX31" fmla="*/ 1997550 w 5689081"/>
              <a:gd name="connsiteY31" fmla="*/ 1336211 h 2050620"/>
              <a:gd name="connsiteX32" fmla="*/ 2090152 w 5689081"/>
              <a:gd name="connsiteY32" fmla="*/ 1402360 h 2050620"/>
              <a:gd name="connsiteX33" fmla="*/ 2129838 w 5689081"/>
              <a:gd name="connsiteY33" fmla="*/ 1415589 h 2050620"/>
              <a:gd name="connsiteX34" fmla="*/ 2209211 w 5689081"/>
              <a:gd name="connsiteY34" fmla="*/ 1468509 h 2050620"/>
              <a:gd name="connsiteX35" fmla="*/ 2288584 w 5689081"/>
              <a:gd name="connsiteY35" fmla="*/ 1521428 h 2050620"/>
              <a:gd name="connsiteX36" fmla="*/ 2381186 w 5689081"/>
              <a:gd name="connsiteY36" fmla="*/ 1508198 h 2050620"/>
              <a:gd name="connsiteX37" fmla="*/ 2420872 w 5689081"/>
              <a:gd name="connsiteY37" fmla="*/ 1455279 h 2050620"/>
              <a:gd name="connsiteX38" fmla="*/ 2500245 w 5689081"/>
              <a:gd name="connsiteY38" fmla="*/ 1375900 h 2050620"/>
              <a:gd name="connsiteX39" fmla="*/ 2553160 w 5689081"/>
              <a:gd name="connsiteY39" fmla="*/ 1256832 h 2050620"/>
              <a:gd name="connsiteX40" fmla="*/ 2592847 w 5689081"/>
              <a:gd name="connsiteY40" fmla="*/ 1150993 h 2050620"/>
              <a:gd name="connsiteX41" fmla="*/ 2606075 w 5689081"/>
              <a:gd name="connsiteY41" fmla="*/ 1111304 h 2050620"/>
              <a:gd name="connsiteX42" fmla="*/ 2632533 w 5689081"/>
              <a:gd name="connsiteY42" fmla="*/ 1005465 h 2050620"/>
              <a:gd name="connsiteX43" fmla="*/ 2658991 w 5689081"/>
              <a:gd name="connsiteY43" fmla="*/ 965776 h 2050620"/>
              <a:gd name="connsiteX44" fmla="*/ 2672219 w 5689081"/>
              <a:gd name="connsiteY44" fmla="*/ 926087 h 2050620"/>
              <a:gd name="connsiteX45" fmla="*/ 2751592 w 5689081"/>
              <a:gd name="connsiteY45" fmla="*/ 886397 h 2050620"/>
              <a:gd name="connsiteX46" fmla="*/ 2910338 w 5689081"/>
              <a:gd name="connsiteY46" fmla="*/ 899627 h 2050620"/>
              <a:gd name="connsiteX47" fmla="*/ 2989711 w 5689081"/>
              <a:gd name="connsiteY47" fmla="*/ 979006 h 2050620"/>
              <a:gd name="connsiteX48" fmla="*/ 3082312 w 5689081"/>
              <a:gd name="connsiteY48" fmla="*/ 1098074 h 2050620"/>
              <a:gd name="connsiteX49" fmla="*/ 3135228 w 5689081"/>
              <a:gd name="connsiteY49" fmla="*/ 1177453 h 2050620"/>
              <a:gd name="connsiteX50" fmla="*/ 3161685 w 5689081"/>
              <a:gd name="connsiteY50" fmla="*/ 1256832 h 2050620"/>
              <a:gd name="connsiteX51" fmla="*/ 3188143 w 5689081"/>
              <a:gd name="connsiteY51" fmla="*/ 1336211 h 2050620"/>
              <a:gd name="connsiteX52" fmla="*/ 3214600 w 5689081"/>
              <a:gd name="connsiteY52" fmla="*/ 1455279 h 2050620"/>
              <a:gd name="connsiteX53" fmla="*/ 3241058 w 5689081"/>
              <a:gd name="connsiteY53" fmla="*/ 1494968 h 2050620"/>
              <a:gd name="connsiteX54" fmla="*/ 3267516 w 5689081"/>
              <a:gd name="connsiteY54" fmla="*/ 1574347 h 2050620"/>
              <a:gd name="connsiteX55" fmla="*/ 3293973 w 5689081"/>
              <a:gd name="connsiteY55" fmla="*/ 1614037 h 2050620"/>
              <a:gd name="connsiteX56" fmla="*/ 3333660 w 5689081"/>
              <a:gd name="connsiteY56" fmla="*/ 1693415 h 2050620"/>
              <a:gd name="connsiteX57" fmla="*/ 3346889 w 5689081"/>
              <a:gd name="connsiteY57" fmla="*/ 1772794 h 2050620"/>
              <a:gd name="connsiteX58" fmla="*/ 3399804 w 5689081"/>
              <a:gd name="connsiteY58" fmla="*/ 1852173 h 2050620"/>
              <a:gd name="connsiteX59" fmla="*/ 3465948 w 5689081"/>
              <a:gd name="connsiteY59" fmla="*/ 1931552 h 2050620"/>
              <a:gd name="connsiteX60" fmla="*/ 3558549 w 5689081"/>
              <a:gd name="connsiteY60" fmla="*/ 1971241 h 2050620"/>
              <a:gd name="connsiteX61" fmla="*/ 3664380 w 5689081"/>
              <a:gd name="connsiteY61" fmla="*/ 2037390 h 2050620"/>
              <a:gd name="connsiteX62" fmla="*/ 3704066 w 5689081"/>
              <a:gd name="connsiteY62" fmla="*/ 2050620 h 2050620"/>
              <a:gd name="connsiteX63" fmla="*/ 3823126 w 5689081"/>
              <a:gd name="connsiteY63" fmla="*/ 2037390 h 2050620"/>
              <a:gd name="connsiteX64" fmla="*/ 3862812 w 5689081"/>
              <a:gd name="connsiteY64" fmla="*/ 2024160 h 2050620"/>
              <a:gd name="connsiteX65" fmla="*/ 3902498 w 5689081"/>
              <a:gd name="connsiteY65" fmla="*/ 1984471 h 2050620"/>
              <a:gd name="connsiteX66" fmla="*/ 3942185 w 5689081"/>
              <a:gd name="connsiteY66" fmla="*/ 1958011 h 2050620"/>
              <a:gd name="connsiteX67" fmla="*/ 3968643 w 5689081"/>
              <a:gd name="connsiteY67" fmla="*/ 1918322 h 2050620"/>
              <a:gd name="connsiteX68" fmla="*/ 3995100 w 5689081"/>
              <a:gd name="connsiteY68" fmla="*/ 1838943 h 2050620"/>
              <a:gd name="connsiteX69" fmla="*/ 4008329 w 5689081"/>
              <a:gd name="connsiteY69" fmla="*/ 1719875 h 2050620"/>
              <a:gd name="connsiteX70" fmla="*/ 4021558 w 5689081"/>
              <a:gd name="connsiteY70" fmla="*/ 1653726 h 2050620"/>
              <a:gd name="connsiteX71" fmla="*/ 4034787 w 5689081"/>
              <a:gd name="connsiteY71" fmla="*/ 1574347 h 2050620"/>
              <a:gd name="connsiteX72" fmla="*/ 4048015 w 5689081"/>
              <a:gd name="connsiteY72" fmla="*/ 1468509 h 2050620"/>
              <a:gd name="connsiteX73" fmla="*/ 4100931 w 5689081"/>
              <a:gd name="connsiteY73" fmla="*/ 1336211 h 2050620"/>
              <a:gd name="connsiteX74" fmla="*/ 4114159 w 5689081"/>
              <a:gd name="connsiteY74" fmla="*/ 1296521 h 2050620"/>
              <a:gd name="connsiteX75" fmla="*/ 4167075 w 5689081"/>
              <a:gd name="connsiteY75" fmla="*/ 1217142 h 2050620"/>
              <a:gd name="connsiteX76" fmla="*/ 4193532 w 5689081"/>
              <a:gd name="connsiteY76" fmla="*/ 1177453 h 2050620"/>
              <a:gd name="connsiteX77" fmla="*/ 4219990 w 5689081"/>
              <a:gd name="connsiteY77" fmla="*/ 1098074 h 2050620"/>
              <a:gd name="connsiteX78" fmla="*/ 4246447 w 5689081"/>
              <a:gd name="connsiteY78" fmla="*/ 1058385 h 2050620"/>
              <a:gd name="connsiteX79" fmla="*/ 4272905 w 5689081"/>
              <a:gd name="connsiteY79" fmla="*/ 979006 h 2050620"/>
              <a:gd name="connsiteX80" fmla="*/ 4405193 w 5689081"/>
              <a:gd name="connsiteY80" fmla="*/ 992236 h 2050620"/>
              <a:gd name="connsiteX81" fmla="*/ 4471337 w 5689081"/>
              <a:gd name="connsiteY81" fmla="*/ 1005465 h 2050620"/>
              <a:gd name="connsiteX82" fmla="*/ 4550710 w 5689081"/>
              <a:gd name="connsiteY82" fmla="*/ 1058385 h 2050620"/>
              <a:gd name="connsiteX83" fmla="*/ 4616854 w 5689081"/>
              <a:gd name="connsiteY83" fmla="*/ 1137764 h 2050620"/>
              <a:gd name="connsiteX84" fmla="*/ 4656541 w 5689081"/>
              <a:gd name="connsiteY84" fmla="*/ 1150993 h 2050620"/>
              <a:gd name="connsiteX85" fmla="*/ 4762371 w 5689081"/>
              <a:gd name="connsiteY85" fmla="*/ 1190683 h 2050620"/>
              <a:gd name="connsiteX86" fmla="*/ 4802057 w 5689081"/>
              <a:gd name="connsiteY86" fmla="*/ 1230372 h 2050620"/>
              <a:gd name="connsiteX87" fmla="*/ 4828515 w 5689081"/>
              <a:gd name="connsiteY87" fmla="*/ 1270062 h 2050620"/>
              <a:gd name="connsiteX88" fmla="*/ 4868201 w 5689081"/>
              <a:gd name="connsiteY88" fmla="*/ 1283291 h 2050620"/>
              <a:gd name="connsiteX89" fmla="*/ 4907888 w 5689081"/>
              <a:gd name="connsiteY89" fmla="*/ 1322981 h 2050620"/>
              <a:gd name="connsiteX90" fmla="*/ 5159235 w 5689081"/>
              <a:gd name="connsiteY90" fmla="*/ 1270062 h 2050620"/>
              <a:gd name="connsiteX91" fmla="*/ 5198922 w 5689081"/>
              <a:gd name="connsiteY91" fmla="*/ 1243602 h 2050620"/>
              <a:gd name="connsiteX92" fmla="*/ 5278294 w 5689081"/>
              <a:gd name="connsiteY92" fmla="*/ 1137764 h 2050620"/>
              <a:gd name="connsiteX93" fmla="*/ 5331210 w 5689081"/>
              <a:gd name="connsiteY93" fmla="*/ 1058385 h 2050620"/>
              <a:gd name="connsiteX94" fmla="*/ 5384125 w 5689081"/>
              <a:gd name="connsiteY94" fmla="*/ 1005465 h 2050620"/>
              <a:gd name="connsiteX95" fmla="*/ 5423811 w 5689081"/>
              <a:gd name="connsiteY95" fmla="*/ 926087 h 2050620"/>
              <a:gd name="connsiteX96" fmla="*/ 5476727 w 5689081"/>
              <a:gd name="connsiteY96" fmla="*/ 820248 h 2050620"/>
              <a:gd name="connsiteX97" fmla="*/ 5503184 w 5689081"/>
              <a:gd name="connsiteY97" fmla="*/ 780559 h 2050620"/>
              <a:gd name="connsiteX98" fmla="*/ 5542871 w 5689081"/>
              <a:gd name="connsiteY98" fmla="*/ 701180 h 2050620"/>
              <a:gd name="connsiteX99" fmla="*/ 5556099 w 5689081"/>
              <a:gd name="connsiteY99" fmla="*/ 661491 h 2050620"/>
              <a:gd name="connsiteX100" fmla="*/ 5609015 w 5689081"/>
              <a:gd name="connsiteY100" fmla="*/ 582112 h 2050620"/>
              <a:gd name="connsiteX101" fmla="*/ 5622243 w 5689081"/>
              <a:gd name="connsiteY101" fmla="*/ 529193 h 2050620"/>
              <a:gd name="connsiteX102" fmla="*/ 5635472 w 5689081"/>
              <a:gd name="connsiteY102" fmla="*/ 463044 h 2050620"/>
              <a:gd name="connsiteX103" fmla="*/ 5648701 w 5689081"/>
              <a:gd name="connsiteY103" fmla="*/ 423354 h 2050620"/>
              <a:gd name="connsiteX104" fmla="*/ 5675159 w 5689081"/>
              <a:gd name="connsiteY104" fmla="*/ 291056 h 2050620"/>
              <a:gd name="connsiteX105" fmla="*/ 5688388 w 5689081"/>
              <a:gd name="connsiteY105" fmla="*/ 0 h 205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689081" h="2050620">
                <a:moveTo>
                  <a:pt x="0" y="0"/>
                </a:moveTo>
                <a:cubicBezTo>
                  <a:pt x="22048" y="13230"/>
                  <a:pt x="44750" y="25426"/>
                  <a:pt x="66144" y="39690"/>
                </a:cubicBezTo>
                <a:cubicBezTo>
                  <a:pt x="108727" y="68081"/>
                  <a:pt x="117337" y="82175"/>
                  <a:pt x="158746" y="105839"/>
                </a:cubicBezTo>
                <a:cubicBezTo>
                  <a:pt x="204515" y="131995"/>
                  <a:pt x="206825" y="130686"/>
                  <a:pt x="251348" y="145528"/>
                </a:cubicBezTo>
                <a:cubicBezTo>
                  <a:pt x="286625" y="171988"/>
                  <a:pt x="315344" y="210961"/>
                  <a:pt x="357178" y="224907"/>
                </a:cubicBezTo>
                <a:cubicBezTo>
                  <a:pt x="411947" y="243165"/>
                  <a:pt x="385262" y="230402"/>
                  <a:pt x="436551" y="264596"/>
                </a:cubicBezTo>
                <a:cubicBezTo>
                  <a:pt x="449780" y="282236"/>
                  <a:pt x="463422" y="299573"/>
                  <a:pt x="476237" y="317516"/>
                </a:cubicBezTo>
                <a:cubicBezTo>
                  <a:pt x="485478" y="330455"/>
                  <a:pt x="490877" y="346568"/>
                  <a:pt x="502695" y="357205"/>
                </a:cubicBezTo>
                <a:cubicBezTo>
                  <a:pt x="595292" y="440549"/>
                  <a:pt x="577198" y="428752"/>
                  <a:pt x="661441" y="449814"/>
                </a:cubicBezTo>
                <a:cubicBezTo>
                  <a:pt x="674670" y="463044"/>
                  <a:pt x="685343" y="479458"/>
                  <a:pt x="701127" y="489503"/>
                </a:cubicBezTo>
                <a:cubicBezTo>
                  <a:pt x="734401" y="510679"/>
                  <a:pt x="773137" y="522128"/>
                  <a:pt x="806957" y="542422"/>
                </a:cubicBezTo>
                <a:cubicBezTo>
                  <a:pt x="829005" y="555652"/>
                  <a:pt x="851409" y="568307"/>
                  <a:pt x="873101" y="582112"/>
                </a:cubicBezTo>
                <a:cubicBezTo>
                  <a:pt x="899928" y="599185"/>
                  <a:pt x="926016" y="617391"/>
                  <a:pt x="952474" y="635031"/>
                </a:cubicBezTo>
                <a:lnTo>
                  <a:pt x="1031847" y="687950"/>
                </a:lnTo>
                <a:lnTo>
                  <a:pt x="1071534" y="714410"/>
                </a:lnTo>
                <a:cubicBezTo>
                  <a:pt x="1084763" y="723230"/>
                  <a:pt x="1099978" y="729626"/>
                  <a:pt x="1111220" y="740869"/>
                </a:cubicBezTo>
                <a:cubicBezTo>
                  <a:pt x="1124449" y="754099"/>
                  <a:pt x="1135122" y="770514"/>
                  <a:pt x="1150906" y="780559"/>
                </a:cubicBezTo>
                <a:cubicBezTo>
                  <a:pt x="1184180" y="801735"/>
                  <a:pt x="1228849" y="805588"/>
                  <a:pt x="1256737" y="833478"/>
                </a:cubicBezTo>
                <a:cubicBezTo>
                  <a:pt x="1345970" y="922718"/>
                  <a:pt x="1300612" y="901023"/>
                  <a:pt x="1375796" y="926087"/>
                </a:cubicBezTo>
                <a:cubicBezTo>
                  <a:pt x="1389025" y="939317"/>
                  <a:pt x="1399916" y="955398"/>
                  <a:pt x="1415483" y="965776"/>
                </a:cubicBezTo>
                <a:cubicBezTo>
                  <a:pt x="1427085" y="973511"/>
                  <a:pt x="1444281" y="970295"/>
                  <a:pt x="1455169" y="979006"/>
                </a:cubicBezTo>
                <a:cubicBezTo>
                  <a:pt x="1467584" y="988939"/>
                  <a:pt x="1470385" y="1007452"/>
                  <a:pt x="1481627" y="1018695"/>
                </a:cubicBezTo>
                <a:cubicBezTo>
                  <a:pt x="1492869" y="1029938"/>
                  <a:pt x="1509430" y="1034592"/>
                  <a:pt x="1521313" y="1045155"/>
                </a:cubicBezTo>
                <a:cubicBezTo>
                  <a:pt x="1549279" y="1070015"/>
                  <a:pt x="1565188" y="1112700"/>
                  <a:pt x="1600686" y="1124534"/>
                </a:cubicBezTo>
                <a:cubicBezTo>
                  <a:pt x="1613915" y="1128944"/>
                  <a:pt x="1628183" y="1130992"/>
                  <a:pt x="1640372" y="1137764"/>
                </a:cubicBezTo>
                <a:cubicBezTo>
                  <a:pt x="1668169" y="1153208"/>
                  <a:pt x="1694307" y="1171603"/>
                  <a:pt x="1719745" y="1190683"/>
                </a:cubicBezTo>
                <a:cubicBezTo>
                  <a:pt x="1737383" y="1203913"/>
                  <a:pt x="1753517" y="1219432"/>
                  <a:pt x="1772660" y="1230372"/>
                </a:cubicBezTo>
                <a:cubicBezTo>
                  <a:pt x="1784767" y="1237291"/>
                  <a:pt x="1799118" y="1239192"/>
                  <a:pt x="1812347" y="1243602"/>
                </a:cubicBezTo>
                <a:cubicBezTo>
                  <a:pt x="1829985" y="1256832"/>
                  <a:pt x="1846119" y="1272351"/>
                  <a:pt x="1865262" y="1283291"/>
                </a:cubicBezTo>
                <a:cubicBezTo>
                  <a:pt x="1877369" y="1290210"/>
                  <a:pt x="1892132" y="1291028"/>
                  <a:pt x="1904949" y="1296521"/>
                </a:cubicBezTo>
                <a:cubicBezTo>
                  <a:pt x="1923075" y="1304290"/>
                  <a:pt x="1939738" y="1315212"/>
                  <a:pt x="1957864" y="1322981"/>
                </a:cubicBezTo>
                <a:cubicBezTo>
                  <a:pt x="1970681" y="1328474"/>
                  <a:pt x="1985078" y="1329975"/>
                  <a:pt x="1997550" y="1336211"/>
                </a:cubicBezTo>
                <a:cubicBezTo>
                  <a:pt x="2038522" y="1356698"/>
                  <a:pt x="2048176" y="1378372"/>
                  <a:pt x="2090152" y="1402360"/>
                </a:cubicBezTo>
                <a:cubicBezTo>
                  <a:pt x="2102259" y="1409279"/>
                  <a:pt x="2116609" y="1411179"/>
                  <a:pt x="2129838" y="1415589"/>
                </a:cubicBezTo>
                <a:cubicBezTo>
                  <a:pt x="2256442" y="1542203"/>
                  <a:pt x="2094344" y="1391926"/>
                  <a:pt x="2209211" y="1468509"/>
                </a:cubicBezTo>
                <a:cubicBezTo>
                  <a:pt x="2308304" y="1534575"/>
                  <a:pt x="2194221" y="1489971"/>
                  <a:pt x="2288584" y="1521428"/>
                </a:cubicBezTo>
                <a:cubicBezTo>
                  <a:pt x="2319451" y="1517018"/>
                  <a:pt x="2353297" y="1522143"/>
                  <a:pt x="2381186" y="1508198"/>
                </a:cubicBezTo>
                <a:cubicBezTo>
                  <a:pt x="2400907" y="1498337"/>
                  <a:pt x="2405282" y="1470871"/>
                  <a:pt x="2420872" y="1455279"/>
                </a:cubicBezTo>
                <a:cubicBezTo>
                  <a:pt x="2536941" y="1339200"/>
                  <a:pt x="2370533" y="1548859"/>
                  <a:pt x="2500245" y="1375900"/>
                </a:cubicBezTo>
                <a:cubicBezTo>
                  <a:pt x="2538976" y="1220967"/>
                  <a:pt x="2476874" y="1447562"/>
                  <a:pt x="2553160" y="1256832"/>
                </a:cubicBezTo>
                <a:cubicBezTo>
                  <a:pt x="2610373" y="1113788"/>
                  <a:pt x="2525020" y="1252741"/>
                  <a:pt x="2592847" y="1150993"/>
                </a:cubicBezTo>
                <a:cubicBezTo>
                  <a:pt x="2597256" y="1137763"/>
                  <a:pt x="2602693" y="1124833"/>
                  <a:pt x="2606075" y="1111304"/>
                </a:cubicBezTo>
                <a:cubicBezTo>
                  <a:pt x="2613622" y="1081115"/>
                  <a:pt x="2617414" y="1035705"/>
                  <a:pt x="2632533" y="1005465"/>
                </a:cubicBezTo>
                <a:cubicBezTo>
                  <a:pt x="2639643" y="991244"/>
                  <a:pt x="2650172" y="979006"/>
                  <a:pt x="2658991" y="965776"/>
                </a:cubicBezTo>
                <a:cubicBezTo>
                  <a:pt x="2663400" y="952546"/>
                  <a:pt x="2663508" y="936977"/>
                  <a:pt x="2672219" y="926087"/>
                </a:cubicBezTo>
                <a:cubicBezTo>
                  <a:pt x="2690869" y="902772"/>
                  <a:pt x="2725448" y="895113"/>
                  <a:pt x="2751592" y="886397"/>
                </a:cubicBezTo>
                <a:cubicBezTo>
                  <a:pt x="2804507" y="890807"/>
                  <a:pt x="2860850" y="880380"/>
                  <a:pt x="2910338" y="899627"/>
                </a:cubicBezTo>
                <a:cubicBezTo>
                  <a:pt x="2945212" y="913190"/>
                  <a:pt x="2968956" y="947871"/>
                  <a:pt x="2989711" y="979006"/>
                </a:cubicBezTo>
                <a:cubicBezTo>
                  <a:pt x="3053003" y="1073952"/>
                  <a:pt x="3020141" y="1035898"/>
                  <a:pt x="3082312" y="1098074"/>
                </a:cubicBezTo>
                <a:cubicBezTo>
                  <a:pt x="3126079" y="1229385"/>
                  <a:pt x="3052648" y="1028797"/>
                  <a:pt x="3135228" y="1177453"/>
                </a:cubicBezTo>
                <a:cubicBezTo>
                  <a:pt x="3148772" y="1201834"/>
                  <a:pt x="3152866" y="1230372"/>
                  <a:pt x="3161685" y="1256832"/>
                </a:cubicBezTo>
                <a:lnTo>
                  <a:pt x="3188143" y="1336211"/>
                </a:lnTo>
                <a:cubicBezTo>
                  <a:pt x="3193222" y="1366689"/>
                  <a:pt x="3198319" y="1422715"/>
                  <a:pt x="3214600" y="1455279"/>
                </a:cubicBezTo>
                <a:cubicBezTo>
                  <a:pt x="3221710" y="1469500"/>
                  <a:pt x="3232239" y="1481738"/>
                  <a:pt x="3241058" y="1494968"/>
                </a:cubicBezTo>
                <a:cubicBezTo>
                  <a:pt x="3249877" y="1521428"/>
                  <a:pt x="3252046" y="1551140"/>
                  <a:pt x="3267516" y="1574347"/>
                </a:cubicBezTo>
                <a:cubicBezTo>
                  <a:pt x="3276335" y="1587577"/>
                  <a:pt x="3286863" y="1599815"/>
                  <a:pt x="3293973" y="1614037"/>
                </a:cubicBezTo>
                <a:cubicBezTo>
                  <a:pt x="3348735" y="1723571"/>
                  <a:pt x="3257845" y="1579687"/>
                  <a:pt x="3333660" y="1693415"/>
                </a:cubicBezTo>
                <a:cubicBezTo>
                  <a:pt x="3338070" y="1719875"/>
                  <a:pt x="3336573" y="1748033"/>
                  <a:pt x="3346889" y="1772794"/>
                </a:cubicBezTo>
                <a:cubicBezTo>
                  <a:pt x="3359119" y="1802148"/>
                  <a:pt x="3382166" y="1825713"/>
                  <a:pt x="3399804" y="1852173"/>
                </a:cubicBezTo>
                <a:cubicBezTo>
                  <a:pt x="3420900" y="1883820"/>
                  <a:pt x="3433538" y="1908400"/>
                  <a:pt x="3465948" y="1931552"/>
                </a:cubicBezTo>
                <a:cubicBezTo>
                  <a:pt x="3494553" y="1951985"/>
                  <a:pt x="3526164" y="1960445"/>
                  <a:pt x="3558549" y="1971241"/>
                </a:cubicBezTo>
                <a:cubicBezTo>
                  <a:pt x="3600476" y="2034137"/>
                  <a:pt x="3569922" y="2005902"/>
                  <a:pt x="3664380" y="2037390"/>
                </a:cubicBezTo>
                <a:lnTo>
                  <a:pt x="3704066" y="2050620"/>
                </a:lnTo>
                <a:cubicBezTo>
                  <a:pt x="3743753" y="2046210"/>
                  <a:pt x="3783738" y="2043955"/>
                  <a:pt x="3823126" y="2037390"/>
                </a:cubicBezTo>
                <a:cubicBezTo>
                  <a:pt x="3836881" y="2035097"/>
                  <a:pt x="3851210" y="2031895"/>
                  <a:pt x="3862812" y="2024160"/>
                </a:cubicBezTo>
                <a:cubicBezTo>
                  <a:pt x="3878378" y="2013782"/>
                  <a:pt x="3888126" y="1996449"/>
                  <a:pt x="3902498" y="1984471"/>
                </a:cubicBezTo>
                <a:cubicBezTo>
                  <a:pt x="3914712" y="1974292"/>
                  <a:pt x="3928956" y="1966831"/>
                  <a:pt x="3942185" y="1958011"/>
                </a:cubicBezTo>
                <a:cubicBezTo>
                  <a:pt x="3951004" y="1944781"/>
                  <a:pt x="3962186" y="1932852"/>
                  <a:pt x="3968643" y="1918322"/>
                </a:cubicBezTo>
                <a:cubicBezTo>
                  <a:pt x="3979970" y="1892835"/>
                  <a:pt x="3995100" y="1838943"/>
                  <a:pt x="3995100" y="1838943"/>
                </a:cubicBezTo>
                <a:cubicBezTo>
                  <a:pt x="3999510" y="1799254"/>
                  <a:pt x="4002682" y="1759407"/>
                  <a:pt x="4008329" y="1719875"/>
                </a:cubicBezTo>
                <a:cubicBezTo>
                  <a:pt x="4011509" y="1697615"/>
                  <a:pt x="4017536" y="1675850"/>
                  <a:pt x="4021558" y="1653726"/>
                </a:cubicBezTo>
                <a:cubicBezTo>
                  <a:pt x="4026356" y="1627334"/>
                  <a:pt x="4030994" y="1600902"/>
                  <a:pt x="4034787" y="1574347"/>
                </a:cubicBezTo>
                <a:cubicBezTo>
                  <a:pt x="4039815" y="1539150"/>
                  <a:pt x="4040566" y="1503274"/>
                  <a:pt x="4048015" y="1468509"/>
                </a:cubicBezTo>
                <a:cubicBezTo>
                  <a:pt x="4065222" y="1388203"/>
                  <a:pt x="4072951" y="1401503"/>
                  <a:pt x="4100931" y="1336211"/>
                </a:cubicBezTo>
                <a:cubicBezTo>
                  <a:pt x="4106424" y="1323393"/>
                  <a:pt x="4107387" y="1308712"/>
                  <a:pt x="4114159" y="1296521"/>
                </a:cubicBezTo>
                <a:cubicBezTo>
                  <a:pt x="4129601" y="1268722"/>
                  <a:pt x="4149436" y="1243602"/>
                  <a:pt x="4167075" y="1217142"/>
                </a:cubicBezTo>
                <a:cubicBezTo>
                  <a:pt x="4175894" y="1203912"/>
                  <a:pt x="4188504" y="1192537"/>
                  <a:pt x="4193532" y="1177453"/>
                </a:cubicBezTo>
                <a:cubicBezTo>
                  <a:pt x="4202351" y="1150993"/>
                  <a:pt x="4204520" y="1121281"/>
                  <a:pt x="4219990" y="1098074"/>
                </a:cubicBezTo>
                <a:cubicBezTo>
                  <a:pt x="4228809" y="1084844"/>
                  <a:pt x="4239990" y="1072914"/>
                  <a:pt x="4246447" y="1058385"/>
                </a:cubicBezTo>
                <a:cubicBezTo>
                  <a:pt x="4257774" y="1032898"/>
                  <a:pt x="4272905" y="979006"/>
                  <a:pt x="4272905" y="979006"/>
                </a:cubicBezTo>
                <a:cubicBezTo>
                  <a:pt x="4317001" y="983416"/>
                  <a:pt x="4361266" y="986379"/>
                  <a:pt x="4405193" y="992236"/>
                </a:cubicBezTo>
                <a:cubicBezTo>
                  <a:pt x="4427480" y="995208"/>
                  <a:pt x="4450868" y="996160"/>
                  <a:pt x="4471337" y="1005465"/>
                </a:cubicBezTo>
                <a:cubicBezTo>
                  <a:pt x="4500285" y="1018624"/>
                  <a:pt x="4550710" y="1058385"/>
                  <a:pt x="4550710" y="1058385"/>
                </a:cubicBezTo>
                <a:cubicBezTo>
                  <a:pt x="4570231" y="1087668"/>
                  <a:pt x="4586300" y="1117393"/>
                  <a:pt x="4616854" y="1137764"/>
                </a:cubicBezTo>
                <a:cubicBezTo>
                  <a:pt x="4628456" y="1145499"/>
                  <a:pt x="4643133" y="1147162"/>
                  <a:pt x="4656541" y="1150993"/>
                </a:cubicBezTo>
                <a:cubicBezTo>
                  <a:pt x="4702703" y="1164183"/>
                  <a:pt x="4721271" y="1161324"/>
                  <a:pt x="4762371" y="1190683"/>
                </a:cubicBezTo>
                <a:cubicBezTo>
                  <a:pt x="4777595" y="1201558"/>
                  <a:pt x="4790080" y="1215999"/>
                  <a:pt x="4802057" y="1230372"/>
                </a:cubicBezTo>
                <a:cubicBezTo>
                  <a:pt x="4812236" y="1242587"/>
                  <a:pt x="4816099" y="1260129"/>
                  <a:pt x="4828515" y="1270062"/>
                </a:cubicBezTo>
                <a:cubicBezTo>
                  <a:pt x="4839403" y="1278773"/>
                  <a:pt x="4854972" y="1278881"/>
                  <a:pt x="4868201" y="1283291"/>
                </a:cubicBezTo>
                <a:cubicBezTo>
                  <a:pt x="4881430" y="1296521"/>
                  <a:pt x="4889207" y="1321943"/>
                  <a:pt x="4907888" y="1322981"/>
                </a:cubicBezTo>
                <a:cubicBezTo>
                  <a:pt x="5016787" y="1329031"/>
                  <a:pt x="5078872" y="1315987"/>
                  <a:pt x="5159235" y="1270062"/>
                </a:cubicBezTo>
                <a:cubicBezTo>
                  <a:pt x="5173040" y="1262173"/>
                  <a:pt x="5185693" y="1252422"/>
                  <a:pt x="5198922" y="1243602"/>
                </a:cubicBezTo>
                <a:cubicBezTo>
                  <a:pt x="5225379" y="1208323"/>
                  <a:pt x="5253834" y="1174456"/>
                  <a:pt x="5278294" y="1137764"/>
                </a:cubicBezTo>
                <a:cubicBezTo>
                  <a:pt x="5295933" y="1111304"/>
                  <a:pt x="5308725" y="1080872"/>
                  <a:pt x="5331210" y="1058385"/>
                </a:cubicBezTo>
                <a:lnTo>
                  <a:pt x="5384125" y="1005465"/>
                </a:lnTo>
                <a:cubicBezTo>
                  <a:pt x="5410950" y="924986"/>
                  <a:pt x="5379850" y="1006688"/>
                  <a:pt x="5423811" y="926087"/>
                </a:cubicBezTo>
                <a:cubicBezTo>
                  <a:pt x="5442697" y="891459"/>
                  <a:pt x="5454849" y="853068"/>
                  <a:pt x="5476727" y="820248"/>
                </a:cubicBezTo>
                <a:cubicBezTo>
                  <a:pt x="5485546" y="807018"/>
                  <a:pt x="5496074" y="794780"/>
                  <a:pt x="5503184" y="780559"/>
                </a:cubicBezTo>
                <a:cubicBezTo>
                  <a:pt x="5557948" y="671021"/>
                  <a:pt x="5467054" y="814911"/>
                  <a:pt x="5542871" y="701180"/>
                </a:cubicBezTo>
                <a:cubicBezTo>
                  <a:pt x="5547280" y="687950"/>
                  <a:pt x="5549327" y="673681"/>
                  <a:pt x="5556099" y="661491"/>
                </a:cubicBezTo>
                <a:cubicBezTo>
                  <a:pt x="5571542" y="633692"/>
                  <a:pt x="5609015" y="582112"/>
                  <a:pt x="5609015" y="582112"/>
                </a:cubicBezTo>
                <a:cubicBezTo>
                  <a:pt x="5613424" y="564472"/>
                  <a:pt x="5618299" y="546943"/>
                  <a:pt x="5622243" y="529193"/>
                </a:cubicBezTo>
                <a:cubicBezTo>
                  <a:pt x="5627121" y="507242"/>
                  <a:pt x="5630019" y="484859"/>
                  <a:pt x="5635472" y="463044"/>
                </a:cubicBezTo>
                <a:cubicBezTo>
                  <a:pt x="5638854" y="449515"/>
                  <a:pt x="5644870" y="436763"/>
                  <a:pt x="5648701" y="423354"/>
                </a:cubicBezTo>
                <a:cubicBezTo>
                  <a:pt x="5661357" y="379054"/>
                  <a:pt x="5669384" y="337261"/>
                  <a:pt x="5675159" y="291056"/>
                </a:cubicBezTo>
                <a:cubicBezTo>
                  <a:pt x="5693653" y="143092"/>
                  <a:pt x="5688388" y="158908"/>
                  <a:pt x="5688388" y="0"/>
                </a:cubicBezTo>
              </a:path>
            </a:pathLst>
          </a:custGeom>
          <a:ln>
            <a:solidFill>
              <a:srgbClr val="CC00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19200"/>
            <a:ext cx="685615" cy="362397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81400"/>
            <a:ext cx="356995" cy="216076"/>
          </a:xfrm>
          <a:prstGeom prst="rect">
            <a:avLst/>
          </a:prstGeom>
        </p:spPr>
      </p:pic>
      <p:cxnSp>
        <p:nvCxnSpPr>
          <p:cNvPr id="22" name="Straight Connector 21"/>
          <p:cNvCxnSpPr>
            <a:stCxn id="18" idx="48"/>
          </p:cNvCxnSpPr>
          <p:nvPr/>
        </p:nvCxnSpPr>
        <p:spPr>
          <a:xfrm>
            <a:off x="5754531" y="2632731"/>
            <a:ext cx="36669" cy="7962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48"/>
          </p:cNvCxnSpPr>
          <p:nvPr/>
        </p:nvCxnSpPr>
        <p:spPr>
          <a:xfrm flipH="1" flipV="1">
            <a:off x="3581400" y="2590800"/>
            <a:ext cx="2173131" cy="4193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38400"/>
            <a:ext cx="788042" cy="34303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19" y="4004290"/>
            <a:ext cx="1762781" cy="437738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949700"/>
            <a:ext cx="1892300" cy="469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34000"/>
            <a:ext cx="517467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2-D Optimization</a:t>
            </a:r>
            <a:endParaRPr lang="en-US" dirty="0"/>
          </a:p>
        </p:txBody>
      </p:sp>
      <p:pic>
        <p:nvPicPr>
          <p:cNvPr id="4" name="Picture 3" descr="convex-bow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7950913" cy="4049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0816" y="6528784"/>
            <a:ext cx="3131185" cy="3385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600" dirty="0"/>
              <a:t>Source: Thomas </a:t>
            </a:r>
            <a:r>
              <a:rPr lang="en-US" sz="1600" dirty="0" err="1"/>
              <a:t>Jungblut’s</a:t>
            </a:r>
            <a:r>
              <a:rPr lang="en-US" sz="1600" dirty="0"/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31578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17601" y="1092201"/>
            <a:ext cx="10058400" cy="4930776"/>
          </a:xfrm>
        </p:spPr>
        <p:txBody>
          <a:bodyPr/>
          <a:lstStyle/>
          <a:p>
            <a:r>
              <a:rPr lang="en-US" sz="2400" dirty="0"/>
              <a:t>Idea: </a:t>
            </a:r>
          </a:p>
          <a:p>
            <a:pPr lvl="1"/>
            <a:r>
              <a:rPr lang="en-US" sz="2400" dirty="0"/>
              <a:t>Start somewhere</a:t>
            </a:r>
          </a:p>
          <a:p>
            <a:pPr lvl="1"/>
            <a:r>
              <a:rPr lang="en-US" sz="2400" dirty="0"/>
              <a:t>Repeat:  Take a step in the steepest descent direction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Steepest Descent</a:t>
            </a:r>
            <a:endParaRPr lang="en-US" dirty="0"/>
          </a:p>
        </p:txBody>
      </p:sp>
      <p:pic>
        <p:nvPicPr>
          <p:cNvPr id="8" name="Picture 7" descr="grad_desc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33365"/>
            <a:ext cx="6069795" cy="41516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43616" y="6539965"/>
            <a:ext cx="2397557" cy="3231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500" dirty="0"/>
              <a:t>Figure source: </a:t>
            </a:r>
            <a:r>
              <a:rPr lang="en-US" sz="1500" dirty="0" err="1"/>
              <a:t>Mathworks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9908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495800" y="2438400"/>
            <a:ext cx="7924800" cy="1066800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800600" y="3581400"/>
            <a:ext cx="6781800" cy="609600"/>
          </a:xfrm>
        </p:spPr>
        <p:txBody>
          <a:bodyPr/>
          <a:lstStyle/>
          <a:p>
            <a:pPr eaLnBrk="1" hangingPunct="1"/>
            <a:r>
              <a:rPr lang="en-US" sz="3600" smtClean="0"/>
              <a:t>Deep </a:t>
            </a:r>
            <a:r>
              <a:rPr lang="en-US" sz="3600" smtClean="0"/>
              <a:t>Learning</a:t>
            </a:r>
            <a:endParaRPr lang="en-US" sz="3600" dirty="0" smtClean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</a:t>
            </a:r>
            <a:r>
              <a:rPr lang="en-US" sz="2400" dirty="0" smtClean="0">
                <a:latin typeface="Calibri"/>
                <a:cs typeface="Calibri"/>
              </a:rPr>
              <a:t>Adam </a:t>
            </a:r>
            <a:r>
              <a:rPr lang="en-US" sz="2400" dirty="0" err="1" smtClean="0">
                <a:latin typeface="Calibri"/>
                <a:cs typeface="Calibri"/>
              </a:rPr>
              <a:t>Janin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&amp; </a:t>
            </a:r>
            <a:r>
              <a:rPr lang="en-US" sz="2400" dirty="0" smtClean="0">
                <a:latin typeface="Calibri"/>
                <a:cs typeface="Calibri"/>
              </a:rPr>
              <a:t>Josh Hug </a:t>
            </a:r>
            <a:r>
              <a:rPr lang="en-US" sz="2400" dirty="0" smtClean="0">
                <a:latin typeface="Calibri"/>
                <a:cs typeface="Calibri"/>
              </a:rPr>
              <a:t>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</a:t>
            </a:r>
            <a:r>
              <a:rPr lang="en-US" sz="1400" dirty="0" smtClean="0">
                <a:latin typeface="Calibri"/>
                <a:cs typeface="Calibri"/>
              </a:rPr>
              <a:t>created </a:t>
            </a:r>
            <a:r>
              <a:rPr lang="en-US" sz="1400" dirty="0" smtClean="0">
                <a:latin typeface="Calibri"/>
                <a:cs typeface="Calibri"/>
              </a:rPr>
              <a:t>by Dan Klein, </a:t>
            </a:r>
            <a:r>
              <a:rPr lang="en-US" sz="1400" dirty="0" smtClean="0">
                <a:latin typeface="Calibri"/>
                <a:cs typeface="Calibri"/>
              </a:rPr>
              <a:t>Pieter </a:t>
            </a:r>
            <a:r>
              <a:rPr lang="en-US" sz="1400" dirty="0" smtClean="0">
                <a:latin typeface="Calibri"/>
                <a:cs typeface="Calibri"/>
              </a:rPr>
              <a:t>Abbeel, </a:t>
            </a:r>
            <a:r>
              <a:rPr lang="en-US" sz="1400" dirty="0" err="1" smtClean="0">
                <a:latin typeface="Calibri"/>
                <a:cs typeface="Calibri"/>
              </a:rPr>
              <a:t>Anca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Dragan, Josh Hug </a:t>
            </a:r>
            <a:r>
              <a:rPr lang="en-US" sz="1400" dirty="0" smtClean="0">
                <a:latin typeface="Calibri"/>
                <a:cs typeface="Calibri"/>
              </a:rPr>
              <a:t>for CS188 Intro to AI at UC Berkeley.  All CS188 materials </a:t>
            </a:r>
            <a:r>
              <a:rPr lang="en-US" sz="1400" dirty="0" smtClean="0">
                <a:latin typeface="Calibri"/>
                <a:cs typeface="Calibri"/>
              </a:rPr>
              <a:t>available at http</a:t>
            </a:r>
            <a:r>
              <a:rPr lang="en-US" sz="1400" dirty="0" smtClean="0">
                <a:latin typeface="Calibri"/>
                <a:cs typeface="Calibri"/>
              </a:rPr>
              <a:t>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4120197" cy="52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Steepest Descent Direction?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79636"/>
            <a:ext cx="11379200" cy="3687764"/>
          </a:xfrm>
        </p:spPr>
        <p:txBody>
          <a:bodyPr/>
          <a:lstStyle/>
          <a:p>
            <a:r>
              <a:rPr lang="en-US" sz="2800" dirty="0" smtClean="0"/>
              <a:t>First-Order Taylor Expansion:</a:t>
            </a:r>
          </a:p>
          <a:p>
            <a:endParaRPr lang="en-US" sz="2800" dirty="0"/>
          </a:p>
          <a:p>
            <a:r>
              <a:rPr lang="en-US" sz="2800" dirty="0" smtClean="0"/>
              <a:t>Steepest Descent Direction:</a:t>
            </a:r>
          </a:p>
          <a:p>
            <a:endParaRPr lang="en-US" sz="2800" dirty="0"/>
          </a:p>
          <a:p>
            <a:r>
              <a:rPr lang="en-US" sz="2800" dirty="0" smtClean="0"/>
              <a:t>Recall: 				</a:t>
            </a:r>
            <a:r>
              <a:rPr lang="en-US" sz="2800" dirty="0" smtClean="0">
                <a:sym typeface="Wingdings"/>
              </a:rPr>
              <a:t></a:t>
            </a:r>
          </a:p>
          <a:p>
            <a:endParaRPr lang="en-US" sz="2800" dirty="0">
              <a:sym typeface="Wingdings"/>
            </a:endParaRPr>
          </a:p>
          <a:p>
            <a:r>
              <a:rPr lang="en-US" sz="2800" dirty="0" smtClean="0">
                <a:sym typeface="Wingdings"/>
              </a:rPr>
              <a:t>Hence, solution: </a:t>
            </a:r>
            <a:endParaRPr lang="en-US" sz="2800" dirty="0" smtClean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057400"/>
            <a:ext cx="6070600" cy="83911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105400"/>
            <a:ext cx="1847018" cy="1076604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070" y="1311506"/>
            <a:ext cx="3753530" cy="745894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048000"/>
            <a:ext cx="3649359" cy="700216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191000"/>
            <a:ext cx="1901389" cy="728676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6" y="4088033"/>
            <a:ext cx="2095500" cy="952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06" y="5199336"/>
            <a:ext cx="207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Generally, Steepest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Steepest Direction = direction of the gradient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186" y="2730691"/>
            <a:ext cx="2489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Procedure 1: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46977"/>
            <a:ext cx="5994400" cy="2260599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 err="1" smtClean="0"/>
              <a:t>Init</a:t>
            </a:r>
            <a:r>
              <a:rPr lang="en-US" dirty="0" smtClean="0"/>
              <a:t>: 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1, 2, </a:t>
            </a:r>
            <a:r>
              <a:rPr lang="is-IS" dirty="0" smtClean="0"/>
              <a:t>…</a:t>
            </a:r>
          </a:p>
          <a:p>
            <a:pPr lvl="1"/>
            <a:endParaRPr lang="en-US" dirty="0" smtClean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14" y="1748671"/>
            <a:ext cx="317500" cy="215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35" y="2971111"/>
            <a:ext cx="3924300" cy="469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990600" y="4114800"/>
                <a:ext cx="10744200" cy="226059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 smtClean="0"/>
                  <a:t>learning rate --- tweaking parameter that needs to be chosen carefully</a:t>
                </a:r>
              </a:p>
              <a:p>
                <a:r>
                  <a:rPr lang="en-US" sz="2400" dirty="0" smtClean="0"/>
                  <a:t>How? Try multiple choices</a:t>
                </a:r>
              </a:p>
              <a:p>
                <a:pPr lvl="1"/>
                <a:r>
                  <a:rPr lang="en-US" sz="2400" dirty="0" smtClean="0"/>
                  <a:t>Crude rule of thumb: update </a:t>
                </a:r>
                <a:r>
                  <a:rPr lang="en-US" sz="2400" dirty="0" smtClean="0"/>
                  <a:t>should change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sz="2400" dirty="0" smtClean="0"/>
                  <a:t> by about </a:t>
                </a:r>
                <a:r>
                  <a:rPr lang="en-US" sz="2400" dirty="0" smtClean="0"/>
                  <a:t>0.1 – 1 </a:t>
                </a:r>
                <a:r>
                  <a:rPr lang="en-US" sz="2400" dirty="0" smtClean="0"/>
                  <a:t>%</a:t>
                </a:r>
              </a:p>
              <a:p>
                <a:r>
                  <a:rPr lang="en-US" sz="2400" dirty="0">
                    <a:latin typeface="Calibri" charset="0"/>
                    <a:ea typeface="Calibri" charset="0"/>
                    <a:cs typeface="Calibri" charset="0"/>
                  </a:rPr>
                  <a:t>Important detail we haven’t discussed (yet): How do we compute </a:t>
                </a:r>
                <a14:m>
                  <m:oMath xmlns:m="http://schemas.openxmlformats.org/officeDocument/2006/math">
                    <m:r>
                      <a:rPr lang="en-US" sz="2400" i="0">
                        <a:latin typeface="Cambria Math" charset="0"/>
                      </a:rPr>
                      <m:t>∇</m:t>
                    </m:r>
                    <m:r>
                      <a:rPr lang="en-US" sz="2400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400" dirty="0" smtClean="0"/>
                  <a:t>?</a:t>
                </a:r>
                <a:endParaRPr lang="en-US" sz="2400" dirty="0" smtClean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0" y="4114800"/>
                <a:ext cx="10744200" cy="2260599"/>
              </a:xfrm>
              <a:prstGeom prst="rect">
                <a:avLst/>
              </a:prstGeom>
              <a:blipFill rotWithShape="0">
                <a:blip r:embed="rId4"/>
                <a:stretch>
                  <a:fillRect l="-795" t="-2156"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046" y="2326022"/>
            <a:ext cx="4944354" cy="8851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705600" y="1600200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𝑙𝑙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1600200"/>
                <a:ext cx="236220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Many Learning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63200" y="6172199"/>
            <a:ext cx="1826960" cy="67650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Figure source: Andrej </a:t>
            </a:r>
            <a:r>
              <a:rPr lang="en-US" dirty="0" err="1" smtClean="0"/>
              <a:t>Karpathy</a:t>
            </a:r>
            <a:endParaRPr lang="en-US" dirty="0"/>
          </a:p>
        </p:txBody>
      </p:sp>
      <p:pic>
        <p:nvPicPr>
          <p:cNvPr id="5" name="Picture 4" descr="Screen Shot 2016-04-11 at 11.48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06298"/>
            <a:ext cx="7870130" cy="559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4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Playground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see some Neural Networks in action: (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Note: ”</a:t>
            </a:r>
            <a:r>
              <a:rPr lang="en-US" dirty="0" err="1" smtClean="0"/>
              <a:t>Perceptrons</a:t>
            </a:r>
            <a:r>
              <a:rPr lang="en-US" dirty="0" smtClean="0"/>
              <a:t>” in this example use </a:t>
            </a:r>
            <a:r>
              <a:rPr lang="en-US" dirty="0" err="1" smtClean="0"/>
              <a:t>tanh</a:t>
            </a:r>
            <a:r>
              <a:rPr lang="en-US" dirty="0" smtClean="0"/>
              <a:t> activation function, not </a:t>
            </a:r>
            <a:r>
              <a:rPr lang="en-US" dirty="0" err="1" smtClean="0"/>
              <a:t>thresholded</a:t>
            </a:r>
            <a:r>
              <a:rPr lang="en-US" dirty="0" smtClean="0"/>
              <a:t> to zero or one.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2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Review: Gradient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0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600200"/>
                <a:ext cx="11277600" cy="49530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800" dirty="0" smtClean="0"/>
                  <a:t>What is the gradient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charset="0"/>
                      </a:rPr>
                      <m:t>∇</m:t>
                    </m:r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 smtClean="0"/>
                  <a:t> of the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 smtClean="0"/>
                  <a:t> at x=0.5, y=0.5?</a:t>
                </a:r>
                <a:endParaRPr lang="en-US" sz="2800" dirty="0" smtClean="0"/>
              </a:p>
            </p:txBody>
          </p:sp>
        </mc:Choice>
        <mc:Fallback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1277600" cy="4953000"/>
              </a:xfrm>
              <a:blipFill rotWithShape="0">
                <a:blip r:embed="rId2"/>
                <a:stretch>
                  <a:fillRect l="-91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Last Time: Linear </a:t>
            </a:r>
            <a:r>
              <a:rPr lang="en-US" dirty="0" smtClean="0"/>
              <a:t>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0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600200"/>
                <a:ext cx="11277600" cy="49530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800" dirty="0" smtClean="0"/>
                  <a:t>What is the gradient 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charset="0"/>
                      </a:rPr>
                      <m:t>∇</m:t>
                    </m:r>
                    <m:r>
                      <a:rPr lang="en-US" sz="28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of the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r>
                      <a:rPr lang="en-US" sz="2800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 smtClean="0"/>
                  <a:t> at x=0.5, y=0.5?</a:t>
                </a:r>
              </a:p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charset="0"/>
                      </a:rPr>
                      <m:t>∇</m:t>
                    </m:r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r>
                      <a:rPr lang="en-US" sz="2800" b="1" i="1" smtClean="0">
                        <a:latin typeface="Cambria Math" charset="0"/>
                      </a:rPr>
                      <m:t>𝒊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sz="2800" b="1" i="1" smtClean="0">
                        <a:latin typeface="Cambria Math" charset="0"/>
                      </a:rPr>
                      <m:t>𝒋</m:t>
                    </m:r>
                    <m:r>
                      <a:rPr lang="en-US" sz="2800" b="0" i="1" smtClean="0">
                        <a:latin typeface="Cambria Math" charset="0"/>
                      </a:rPr>
                      <m:t>=2</m:t>
                    </m:r>
                    <m:r>
                      <a:rPr lang="en-US" sz="2800" b="0" i="1" smtClean="0">
                        <a:latin typeface="Cambria Math" charset="0"/>
                      </a:rPr>
                      <m:t>𝑥𝑦</m:t>
                    </m:r>
                    <m:r>
                      <a:rPr lang="en-US" sz="2800" b="1" i="1" smtClean="0">
                        <a:latin typeface="Cambria Math" charset="0"/>
                      </a:rPr>
                      <m:t>𝒊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1" i="1" smtClean="0">
                        <a:latin typeface="Cambria Math" charset="0"/>
                      </a:rPr>
                      <m:t>𝒋</m:t>
                    </m:r>
                    <m:r>
                      <a:rPr lang="en-US" sz="2800" b="0" i="1" smtClean="0">
                        <a:latin typeface="Cambria Math" charset="0"/>
                      </a:rPr>
                      <m:t>=0.5</m:t>
                    </m:r>
                    <m:r>
                      <a:rPr lang="en-US" sz="2800" b="1" i="1" smtClean="0">
                        <a:latin typeface="Cambria Math" charset="0"/>
                      </a:rPr>
                      <m:t>𝒊</m:t>
                    </m:r>
                    <m:r>
                      <a:rPr lang="en-US" sz="2800" b="1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</a:rPr>
                      <m:t>0.25</m:t>
                    </m:r>
                    <m:r>
                      <a:rPr lang="en-US" sz="2800" b="1" i="1" smtClean="0">
                        <a:latin typeface="Cambria Math" charset="0"/>
                      </a:rPr>
                      <m:t>𝒋</m:t>
                    </m:r>
                    <m:r>
                      <a:rPr lang="en-US" sz="28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800" dirty="0" smtClean="0"/>
              </a:p>
            </p:txBody>
          </p:sp>
        </mc:Choice>
        <mc:Fallback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1277600" cy="4953000"/>
              </a:xfrm>
              <a:blipFill rotWithShape="0">
                <a:blip r:embed="rId3"/>
                <a:stretch>
                  <a:fillRect l="-91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048000"/>
            <a:ext cx="3924300" cy="33655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953000" y="4343400"/>
            <a:ext cx="1066800" cy="1447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96000" y="56388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Slope of the graph in both directions.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Last Time: Linear </a:t>
            </a:r>
            <a:r>
              <a:rPr lang="en-US" dirty="0" smtClean="0"/>
              <a:t>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Inputs are </a:t>
            </a:r>
            <a:r>
              <a:rPr lang="en-US" sz="2800" dirty="0" smtClean="0">
                <a:solidFill>
                  <a:srgbClr val="CC0000"/>
                </a:solidFill>
              </a:rPr>
              <a:t>feature values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Each feature has a </a:t>
            </a:r>
            <a:r>
              <a:rPr lang="en-US" sz="2800" dirty="0" smtClean="0">
                <a:solidFill>
                  <a:srgbClr val="CC0000"/>
                </a:solidFill>
              </a:rPr>
              <a:t>weight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Sum is the </a:t>
            </a:r>
            <a:r>
              <a:rPr lang="en-US" sz="2800" dirty="0" smtClean="0">
                <a:solidFill>
                  <a:srgbClr val="CC0000"/>
                </a:solidFill>
              </a:rPr>
              <a:t>activation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If the activation 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Positive, output +1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Negative, output -1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0960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sym typeface="Symbol" pitchFamily="18" charset="2"/>
              </a:rPr>
              <a:t>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5257800" y="52578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5257800" y="56388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5257800" y="60198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4876800" y="5105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1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4876800" y="5486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2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4876800" y="5867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3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876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410200" y="527208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5410200" y="5638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71628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&gt;0?</a:t>
            </a:r>
          </a:p>
        </p:txBody>
      </p:sp>
      <p:cxnSp>
        <p:nvCxnSpPr>
          <p:cNvPr id="25616" name="AutoShape 16"/>
          <p:cNvCxnSpPr>
            <a:cxnSpLocks noChangeShapeType="1"/>
            <a:stCxn id="25605" idx="3"/>
            <a:endCxn id="25615" idx="1"/>
          </p:cNvCxnSpPr>
          <p:nvPr/>
        </p:nvCxnSpPr>
        <p:spPr bwMode="auto">
          <a:xfrm>
            <a:off x="67818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7848600" y="56388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689350"/>
            <a:ext cx="7624762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524126"/>
            <a:ext cx="4800600" cy="1804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8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06" grpId="0" animBg="1"/>
      <p:bldP spid="25607" grpId="0" animBg="1"/>
      <p:bldP spid="25608" grpId="0" animBg="1"/>
      <p:bldP spid="25609" grpId="0" animBg="1"/>
      <p:bldP spid="25610" grpId="0" animBg="1"/>
      <p:bldP spid="25611" grpId="0" animBg="1"/>
      <p:bldP spid="25612" grpId="0"/>
      <p:bldP spid="25613" grpId="0"/>
      <p:bldP spid="25614" grpId="0"/>
      <p:bldP spid="25615" grpId="0" animBg="1"/>
      <p:bldP spid="256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Apprenticeship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925" y="1295834"/>
            <a:ext cx="9475788" cy="51807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295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activation}_w(x) = \sum_i w_i \cdot f_i(x) = w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1"/>
  <p:tag name="PICTUREFILESIZE" val="223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w \cdot f(s,a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1"/>
  <p:tag name="PICTUREFILESIZE" val="50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h_w(f(x))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9"/>
  <p:tag name="PICTUREFILESIZE" val="380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h_w(f(x))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9"/>
  <p:tag name="PICTUREFILESIZE" val="380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h_w(f(x))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9"/>
  <p:tag name="PICTUREFILESIZE" val="3807"/>
</p:tagLst>
</file>

<file path=ppt/theme/theme1.xml><?xml version="1.0" encoding="utf-8"?>
<a:theme xmlns:a="http://schemas.openxmlformats.org/drawingml/2006/main" name="dags">
  <a:themeElements>
    <a:clrScheme name="dag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Custom 3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0" algn="ctr">
          <a:solidFill>
            <a:srgbClr val="FF0000"/>
          </a:solidFill>
          <a:round/>
          <a:headEnd/>
          <a:tailEnd/>
        </a:ln>
      </a:spPr>
      <a:bodyPr wrap="square" anchor="ctr">
        <a:spAutoFit/>
      </a:bodyPr>
      <a:lstStyle>
        <a:defPPr algn="ctr" eaLnBrk="0" hangingPunct="0">
          <a:spcBef>
            <a:spcPct val="50000"/>
          </a:spcBef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dag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g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g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dan-berkeley-nlp-v1</Template>
  <TotalTime>67234</TotalTime>
  <Words>1357</Words>
  <Application>Microsoft Macintosh PowerPoint</Application>
  <PresentationFormat>Widescreen</PresentationFormat>
  <Paragraphs>460</Paragraphs>
  <Slides>54</Slides>
  <Notes>32</Notes>
  <HiddenSlides>6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Calibri</vt:lpstr>
      <vt:lpstr>Cambria Math</vt:lpstr>
      <vt:lpstr>ＭＳ Ｐゴシック</vt:lpstr>
      <vt:lpstr>Symbol</vt:lpstr>
      <vt:lpstr>Tahoma</vt:lpstr>
      <vt:lpstr>Times New Roman</vt:lpstr>
      <vt:lpstr>Wingdings</vt:lpstr>
      <vt:lpstr>Arial</vt:lpstr>
      <vt:lpstr>dags</vt:lpstr>
      <vt:lpstr>dan-berkeley-nlp-v1</vt:lpstr>
      <vt:lpstr>Announcements</vt:lpstr>
      <vt:lpstr>Final Contest!</vt:lpstr>
      <vt:lpstr>Final Contest Extra Credit</vt:lpstr>
      <vt:lpstr>Announcements</vt:lpstr>
      <vt:lpstr>CS 188: Artificial Intelligence</vt:lpstr>
      <vt:lpstr>Review: Gradient</vt:lpstr>
      <vt:lpstr>Last Time: Linear Classifiers</vt:lpstr>
      <vt:lpstr>Last Time: Linear Classifiers</vt:lpstr>
      <vt:lpstr>Apprenticeship</vt:lpstr>
      <vt:lpstr>Pacman Apprenticeship!</vt:lpstr>
      <vt:lpstr>Video of Demo Pacman Apprentice</vt:lpstr>
      <vt:lpstr>Non-Linearity</vt:lpstr>
      <vt:lpstr>Non-Linear Separators</vt:lpstr>
      <vt:lpstr>Non-Linear Separators</vt:lpstr>
      <vt:lpstr>Feature Selection</vt:lpstr>
      <vt:lpstr>Computer Vision</vt:lpstr>
      <vt:lpstr>Object Detection</vt:lpstr>
      <vt:lpstr>Manual Feature Design</vt:lpstr>
      <vt:lpstr>Features and Generalization</vt:lpstr>
      <vt:lpstr>Features and Generalization</vt:lpstr>
      <vt:lpstr>Training</vt:lpstr>
      <vt:lpstr>Manual Feature Design  Deep Learning</vt:lpstr>
      <vt:lpstr>Perceptron</vt:lpstr>
      <vt:lpstr>Two-Layer Perceptron Network</vt:lpstr>
      <vt:lpstr>N-Layer Perceptron Network</vt:lpstr>
      <vt:lpstr>Performance</vt:lpstr>
      <vt:lpstr>Performance</vt:lpstr>
      <vt:lpstr>Performance</vt:lpstr>
      <vt:lpstr>Performance</vt:lpstr>
      <vt:lpstr>Performance</vt:lpstr>
      <vt:lpstr>Speech Recognition</vt:lpstr>
      <vt:lpstr>Speech Synthesis: WaveNet</vt:lpstr>
      <vt:lpstr>PowerPoint Presentation</vt:lpstr>
      <vt:lpstr>How Many Computers to Identify a Cat? </vt:lpstr>
      <vt:lpstr>N-Layer Perceptron Network</vt:lpstr>
      <vt:lpstr>Local Search</vt:lpstr>
      <vt:lpstr>Perceptron: Accuracy via Zero-One Loss</vt:lpstr>
      <vt:lpstr>Perceptron: Accuracy via Zero-One Loss</vt:lpstr>
      <vt:lpstr>Perceptron: Accuracy via Zero-One Loss</vt:lpstr>
      <vt:lpstr>Soft-Max</vt:lpstr>
      <vt:lpstr>Soft-Max</vt:lpstr>
      <vt:lpstr>Soft-Max</vt:lpstr>
      <vt:lpstr>Soft-Max</vt:lpstr>
      <vt:lpstr>Two-Layer Neural Network</vt:lpstr>
      <vt:lpstr>N-Layer Neural Network</vt:lpstr>
      <vt:lpstr>Our Status</vt:lpstr>
      <vt:lpstr>1-d optimization</vt:lpstr>
      <vt:lpstr>2-D Optimization</vt:lpstr>
      <vt:lpstr>Steepest Descent</vt:lpstr>
      <vt:lpstr>What is the Steepest Descent Direction?</vt:lpstr>
      <vt:lpstr>Generally, Steepest Direction</vt:lpstr>
      <vt:lpstr>Optimization Procedure 1: Gradient Descent</vt:lpstr>
      <vt:lpstr>Try Many Learning Rates</vt:lpstr>
      <vt:lpstr>Neural Network Playground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JOSH HUG</cp:lastModifiedBy>
  <cp:revision>3636</cp:revision>
  <cp:lastPrinted>2015-04-28T15:58:50Z</cp:lastPrinted>
  <dcterms:created xsi:type="dcterms:W3CDTF">2004-08-27T04:16:05Z</dcterms:created>
  <dcterms:modified xsi:type="dcterms:W3CDTF">2016-11-10T17:35:48Z</dcterms:modified>
</cp:coreProperties>
</file>